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257" r:id="rId4"/>
    <p:sldId id="285" r:id="rId5"/>
    <p:sldId id="258" r:id="rId6"/>
    <p:sldId id="260" r:id="rId7"/>
    <p:sldId id="262" r:id="rId8"/>
    <p:sldId id="291" r:id="rId9"/>
    <p:sldId id="287" r:id="rId10"/>
    <p:sldId id="292" r:id="rId11"/>
    <p:sldId id="288" r:id="rId12"/>
    <p:sldId id="289" r:id="rId13"/>
    <p:sldId id="290" r:id="rId14"/>
    <p:sldId id="269" r:id="rId15"/>
    <p:sldId id="270" r:id="rId16"/>
    <p:sldId id="295" r:id="rId17"/>
    <p:sldId id="296" r:id="rId18"/>
    <p:sldId id="293" r:id="rId19"/>
    <p:sldId id="297" r:id="rId20"/>
    <p:sldId id="278" r:id="rId21"/>
    <p:sldId id="259" r:id="rId22"/>
    <p:sldId id="272" r:id="rId23"/>
    <p:sldId id="261" r:id="rId24"/>
    <p:sldId id="273" r:id="rId25"/>
    <p:sldId id="281" r:id="rId26"/>
    <p:sldId id="274" r:id="rId27"/>
    <p:sldId id="282" r:id="rId28"/>
    <p:sldId id="271" r:id="rId29"/>
    <p:sldId id="283" r:id="rId30"/>
    <p:sldId id="275" r:id="rId31"/>
    <p:sldId id="286" r:id="rId32"/>
    <p:sldId id="284" r:id="rId33"/>
    <p:sldId id="298" r:id="rId34"/>
    <p:sldId id="29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B357"/>
    <a:srgbClr val="5B5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4660"/>
  </p:normalViewPr>
  <p:slideViewPr>
    <p:cSldViewPr snapToGrid="0">
      <p:cViewPr>
        <p:scale>
          <a:sx n="70" d="100"/>
          <a:sy n="70" d="100"/>
        </p:scale>
        <p:origin x="145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591A2D-D458-4970-8F6B-AA7595E8B4B0}" type="datetimeFigureOut">
              <a:rPr lang="id-ID" smtClean="0"/>
              <a:t>10/02/2021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2117408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591A2D-D458-4970-8F6B-AA7595E8B4B0}" type="datetimeFigureOut">
              <a:rPr lang="id-ID" smtClean="0"/>
              <a:t>10/02/2021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385556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591A2D-D458-4970-8F6B-AA7595E8B4B0}" type="datetimeFigureOut">
              <a:rPr lang="id-ID" smtClean="0"/>
              <a:t>10/02/2021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26705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1409300"/>
            <a:ext cx="9144000" cy="4991500"/>
          </a:xfrm>
          <a:prstGeom prst="rect">
            <a:avLst/>
          </a:prstGeom>
          <a:solidFill>
            <a:srgbClr val="C5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txBox="1">
            <a:spLocks/>
          </p:cNvSpPr>
          <p:nvPr userDrawn="1"/>
        </p:nvSpPr>
        <p:spPr>
          <a:xfrm>
            <a:off x="0" y="6453739"/>
            <a:ext cx="9144000" cy="3946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b="1" kern="1200" baseline="0">
                <a:solidFill>
                  <a:schemeClr val="tx1"/>
                </a:solidFill>
                <a:latin typeface="Bookman Old Style" pitchFamily="18"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dirty="0">
                <a:latin typeface="Bookman Old Style" pitchFamily="18" charset="0"/>
              </a:rPr>
              <a:t>Tim </a:t>
            </a:r>
            <a:r>
              <a:rPr lang="en-US" sz="1600" b="1" dirty="0" err="1">
                <a:latin typeface="Bookman Old Style" pitchFamily="18" charset="0"/>
              </a:rPr>
              <a:t>Pengajar</a:t>
            </a:r>
            <a:r>
              <a:rPr lang="en-US" sz="1600" b="1" dirty="0">
                <a:latin typeface="Bookman Old Style" pitchFamily="18" charset="0"/>
              </a:rPr>
              <a:t> KU1</a:t>
            </a:r>
            <a:r>
              <a:rPr lang="id-ID" sz="1600" b="1" dirty="0">
                <a:latin typeface="Bookman Old Style" pitchFamily="18" charset="0"/>
              </a:rPr>
              <a:t>2</a:t>
            </a:r>
            <a:r>
              <a:rPr lang="en-US" sz="1600" b="1" dirty="0">
                <a:latin typeface="Bookman Old Style" pitchFamily="18" charset="0"/>
              </a:rPr>
              <a:t>02  -  </a:t>
            </a:r>
            <a:r>
              <a:rPr lang="en-US" sz="1600" b="1" dirty="0" err="1">
                <a:latin typeface="Bookman Old Style" pitchFamily="18" charset="0"/>
              </a:rPr>
              <a:t>Institut</a:t>
            </a:r>
            <a:r>
              <a:rPr lang="en-US" sz="1600" b="1" dirty="0">
                <a:latin typeface="Bookman Old Style" pitchFamily="18" charset="0"/>
              </a:rPr>
              <a:t> </a:t>
            </a:r>
            <a:r>
              <a:rPr lang="en-US" sz="1600" b="1" dirty="0" err="1">
                <a:latin typeface="Bookman Old Style" pitchFamily="18" charset="0"/>
              </a:rPr>
              <a:t>Teknologi</a:t>
            </a:r>
            <a:r>
              <a:rPr lang="en-US" sz="1600" b="1" dirty="0">
                <a:latin typeface="Bookman Old Style" pitchFamily="18" charset="0"/>
              </a:rPr>
              <a:t> Sumatera</a:t>
            </a:r>
          </a:p>
        </p:txBody>
      </p:sp>
      <p:sp>
        <p:nvSpPr>
          <p:cNvPr id="11" name="Rounded Rectangle 10"/>
          <p:cNvSpPr/>
          <p:nvPr userDrawn="1"/>
        </p:nvSpPr>
        <p:spPr>
          <a:xfrm>
            <a:off x="0" y="2514600"/>
            <a:ext cx="9144000" cy="9144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457200" y="3934869"/>
            <a:ext cx="8229600" cy="1399131"/>
          </a:xfrm>
        </p:spPr>
        <p:txBody>
          <a:bodyPr anchor="ctr">
            <a:normAutofit/>
          </a:bodyPr>
          <a:lstStyle>
            <a:lvl1pPr marL="0" indent="0" algn="ctr">
              <a:buNone/>
              <a:defRPr sz="3000" b="1"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Judul</a:t>
            </a:r>
            <a:r>
              <a:rPr lang="en-US" dirty="0"/>
              <a:t>/</a:t>
            </a:r>
            <a:r>
              <a:rPr lang="en-US" dirty="0" err="1"/>
              <a:t>Materi</a:t>
            </a:r>
            <a:r>
              <a:rPr lang="en-US" dirty="0"/>
              <a:t> </a:t>
            </a:r>
            <a:r>
              <a:rPr lang="en-US" dirty="0" err="1"/>
              <a:t>Mingguan</a:t>
            </a:r>
            <a:endParaRPr lang="en-US" dirty="0"/>
          </a:p>
        </p:txBody>
      </p:sp>
      <p:sp>
        <p:nvSpPr>
          <p:cNvPr id="14" name="TextBox 13"/>
          <p:cNvSpPr txBox="1"/>
          <p:nvPr userDrawn="1"/>
        </p:nvSpPr>
        <p:spPr>
          <a:xfrm>
            <a:off x="1" y="2608183"/>
            <a:ext cx="9144000" cy="677108"/>
          </a:xfrm>
          <a:prstGeom prst="rect">
            <a:avLst/>
          </a:prstGeom>
          <a:noFill/>
        </p:spPr>
        <p:txBody>
          <a:bodyPr wrap="square" rtlCol="0">
            <a:spAutoFit/>
          </a:bodyPr>
          <a:lstStyle/>
          <a:p>
            <a:pPr algn="ctr"/>
            <a:r>
              <a:rPr lang="en-US" sz="3800" b="1" dirty="0">
                <a:latin typeface="Britannic Bold" pitchFamily="34" charset="0"/>
              </a:rPr>
              <a:t>PENGANTAR KOMPUTER &amp; SOFTWARE I</a:t>
            </a:r>
            <a:r>
              <a:rPr lang="id-ID" sz="3800" b="1" dirty="0">
                <a:latin typeface="Britannic Bold" pitchFamily="34" charset="0"/>
              </a:rPr>
              <a:t>I</a:t>
            </a:r>
            <a:endParaRPr lang="en-US" sz="3800" b="1" dirty="0">
              <a:latin typeface="Britannic Bold" pitchFamily="34" charset="0"/>
            </a:endParaRPr>
          </a:p>
        </p:txBody>
      </p:sp>
      <p:sp>
        <p:nvSpPr>
          <p:cNvPr id="16" name="Octagon 15"/>
          <p:cNvSpPr/>
          <p:nvPr userDrawn="1"/>
        </p:nvSpPr>
        <p:spPr>
          <a:xfrm>
            <a:off x="3721969" y="152400"/>
            <a:ext cx="1700062" cy="1700062"/>
          </a:xfrm>
          <a:prstGeom prst="octagon">
            <a:avLst/>
          </a:prstGeom>
          <a:solidFill>
            <a:schemeClr val="bg1"/>
          </a:solidFill>
          <a:ln w="101600">
            <a:solidFill>
              <a:srgbClr val="C5B3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1285" y="408810"/>
            <a:ext cx="981431" cy="1187241"/>
          </a:xfrm>
          <a:prstGeom prst="rect">
            <a:avLst/>
          </a:prstGeom>
        </p:spPr>
      </p:pic>
      <p:sp>
        <p:nvSpPr>
          <p:cNvPr id="17" name="Rectangle 16"/>
          <p:cNvSpPr/>
          <p:nvPr userDrawn="1"/>
        </p:nvSpPr>
        <p:spPr>
          <a:xfrm>
            <a:off x="1295401" y="3505199"/>
            <a:ext cx="7848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667000" y="3672838"/>
            <a:ext cx="6477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34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1409300"/>
            <a:ext cx="9144000" cy="4991500"/>
          </a:xfrm>
          <a:prstGeom prst="rect">
            <a:avLst/>
          </a:prstGeom>
          <a:solidFill>
            <a:srgbClr val="C5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txBox="1">
            <a:spLocks/>
          </p:cNvSpPr>
          <p:nvPr/>
        </p:nvSpPr>
        <p:spPr>
          <a:xfrm>
            <a:off x="0" y="6453739"/>
            <a:ext cx="9144000" cy="3946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b="1" kern="1200" baseline="0">
                <a:solidFill>
                  <a:schemeClr val="tx1"/>
                </a:solidFill>
                <a:latin typeface="Bookman Old Style" pitchFamily="18"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dirty="0">
                <a:latin typeface="Bookman Old Style" pitchFamily="18" charset="0"/>
              </a:rPr>
              <a:t>Tim </a:t>
            </a:r>
            <a:r>
              <a:rPr lang="en-US" sz="1600" b="1" dirty="0" err="1">
                <a:latin typeface="Bookman Old Style" pitchFamily="18" charset="0"/>
              </a:rPr>
              <a:t>Pengajar</a:t>
            </a:r>
            <a:r>
              <a:rPr lang="en-US" sz="1600" b="1" dirty="0">
                <a:latin typeface="Bookman Old Style" pitchFamily="18" charset="0"/>
              </a:rPr>
              <a:t> KU1</a:t>
            </a:r>
            <a:r>
              <a:rPr lang="id-ID" sz="1600" b="1" dirty="0">
                <a:latin typeface="Bookman Old Style" pitchFamily="18" charset="0"/>
              </a:rPr>
              <a:t>2</a:t>
            </a:r>
            <a:r>
              <a:rPr lang="en-US" sz="1600" b="1" dirty="0">
                <a:latin typeface="Bookman Old Style" pitchFamily="18" charset="0"/>
              </a:rPr>
              <a:t>02  -  </a:t>
            </a:r>
            <a:r>
              <a:rPr lang="en-US" sz="1600" b="1" dirty="0" err="1">
                <a:latin typeface="Bookman Old Style" pitchFamily="18" charset="0"/>
              </a:rPr>
              <a:t>Institut</a:t>
            </a:r>
            <a:r>
              <a:rPr lang="en-US" sz="1600" b="1" dirty="0">
                <a:latin typeface="Bookman Old Style" pitchFamily="18" charset="0"/>
              </a:rPr>
              <a:t> </a:t>
            </a:r>
            <a:r>
              <a:rPr lang="en-US" sz="1600" b="1" dirty="0" err="1">
                <a:latin typeface="Bookman Old Style" pitchFamily="18" charset="0"/>
              </a:rPr>
              <a:t>Teknologi</a:t>
            </a:r>
            <a:r>
              <a:rPr lang="en-US" sz="1600" b="1" dirty="0">
                <a:latin typeface="Bookman Old Style" pitchFamily="18" charset="0"/>
              </a:rPr>
              <a:t> Sumatera</a:t>
            </a:r>
          </a:p>
        </p:txBody>
      </p:sp>
      <p:sp>
        <p:nvSpPr>
          <p:cNvPr id="11" name="Rounded Rectangle 10"/>
          <p:cNvSpPr/>
          <p:nvPr/>
        </p:nvSpPr>
        <p:spPr>
          <a:xfrm>
            <a:off x="0" y="2514600"/>
            <a:ext cx="9144000" cy="9144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457200" y="3934869"/>
            <a:ext cx="8229600" cy="1399131"/>
          </a:xfrm>
        </p:spPr>
        <p:txBody>
          <a:bodyPr anchor="ctr">
            <a:normAutofit/>
          </a:bodyPr>
          <a:lstStyle>
            <a:lvl1pPr marL="0" indent="0" algn="ctr">
              <a:buNone/>
              <a:defRPr sz="3000" b="1"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Judul</a:t>
            </a:r>
            <a:r>
              <a:rPr lang="en-US" dirty="0"/>
              <a:t>/</a:t>
            </a:r>
            <a:r>
              <a:rPr lang="en-US" dirty="0" err="1"/>
              <a:t>Materi</a:t>
            </a:r>
            <a:r>
              <a:rPr lang="en-US" dirty="0"/>
              <a:t> </a:t>
            </a:r>
            <a:r>
              <a:rPr lang="en-US" dirty="0" err="1"/>
              <a:t>Mingguan</a:t>
            </a:r>
            <a:endParaRPr lang="en-US" dirty="0"/>
          </a:p>
        </p:txBody>
      </p:sp>
      <p:sp>
        <p:nvSpPr>
          <p:cNvPr id="14" name="TextBox 13"/>
          <p:cNvSpPr txBox="1"/>
          <p:nvPr/>
        </p:nvSpPr>
        <p:spPr>
          <a:xfrm>
            <a:off x="1" y="2608183"/>
            <a:ext cx="9144000" cy="677108"/>
          </a:xfrm>
          <a:prstGeom prst="rect">
            <a:avLst/>
          </a:prstGeom>
          <a:noFill/>
        </p:spPr>
        <p:txBody>
          <a:bodyPr wrap="square" rtlCol="0">
            <a:spAutoFit/>
          </a:bodyPr>
          <a:lstStyle/>
          <a:p>
            <a:pPr algn="ctr"/>
            <a:r>
              <a:rPr lang="en-US" sz="3800" b="1" dirty="0">
                <a:latin typeface="Britannic Bold" pitchFamily="34" charset="0"/>
              </a:rPr>
              <a:t>PENGANTAR KOMPUTER &amp; SOFTWARE I</a:t>
            </a:r>
            <a:r>
              <a:rPr lang="id-ID" sz="3800" b="1" dirty="0">
                <a:latin typeface="Britannic Bold" pitchFamily="34" charset="0"/>
              </a:rPr>
              <a:t>I</a:t>
            </a:r>
            <a:endParaRPr lang="en-US" sz="3800" b="1" dirty="0">
              <a:latin typeface="Britannic Bold" pitchFamily="34" charset="0"/>
            </a:endParaRPr>
          </a:p>
        </p:txBody>
      </p:sp>
      <p:sp>
        <p:nvSpPr>
          <p:cNvPr id="16" name="Octagon 15"/>
          <p:cNvSpPr/>
          <p:nvPr/>
        </p:nvSpPr>
        <p:spPr>
          <a:xfrm>
            <a:off x="3721969" y="152400"/>
            <a:ext cx="1700062" cy="1700062"/>
          </a:xfrm>
          <a:prstGeom prst="octagon">
            <a:avLst/>
          </a:prstGeom>
          <a:solidFill>
            <a:schemeClr val="bg1"/>
          </a:solidFill>
          <a:ln w="101600">
            <a:solidFill>
              <a:srgbClr val="C5B3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1285" y="408810"/>
            <a:ext cx="981431" cy="1187241"/>
          </a:xfrm>
          <a:prstGeom prst="rect">
            <a:avLst/>
          </a:prstGeom>
        </p:spPr>
      </p:pic>
      <p:sp>
        <p:nvSpPr>
          <p:cNvPr id="17" name="Rectangle 16"/>
          <p:cNvSpPr/>
          <p:nvPr/>
        </p:nvSpPr>
        <p:spPr>
          <a:xfrm>
            <a:off x="1295401" y="3505199"/>
            <a:ext cx="7848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67000" y="3672838"/>
            <a:ext cx="6477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40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8" name="Rectangle 17"/>
          <p:cNvSpPr/>
          <p:nvPr/>
        </p:nvSpPr>
        <p:spPr>
          <a:xfrm>
            <a:off x="-2406" y="6368948"/>
            <a:ext cx="9144000" cy="489052"/>
          </a:xfrm>
          <a:prstGeom prst="rect">
            <a:avLst/>
          </a:prstGeom>
          <a:solidFill>
            <a:srgbClr val="C5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1469" y="228600"/>
            <a:ext cx="8229600" cy="838200"/>
          </a:xfrm>
        </p:spPr>
        <p:txBody>
          <a:bodyPr>
            <a:normAutofit/>
          </a:bodyPr>
          <a:lstStyle>
            <a:lvl1pPr>
              <a:defRPr sz="3600" b="1">
                <a:latin typeface="Arial Rounded MT Bold"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24000"/>
            <a:ext cx="82296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Box 11"/>
          <p:cNvSpPr txBox="1"/>
          <p:nvPr/>
        </p:nvSpPr>
        <p:spPr>
          <a:xfrm>
            <a:off x="4171950" y="6461524"/>
            <a:ext cx="3962400" cy="307777"/>
          </a:xfrm>
          <a:prstGeom prst="rect">
            <a:avLst/>
          </a:prstGeom>
          <a:noFill/>
        </p:spPr>
        <p:txBody>
          <a:bodyPr wrap="square" rtlCol="0">
            <a:spAutoFit/>
          </a:bodyPr>
          <a:lstStyle/>
          <a:p>
            <a:r>
              <a:rPr lang="en-US" sz="1400" b="1" dirty="0">
                <a:solidFill>
                  <a:schemeClr val="bg1"/>
                </a:solidFill>
              </a:rPr>
              <a:t>KU1</a:t>
            </a:r>
            <a:r>
              <a:rPr lang="id-ID" sz="1400" b="1" dirty="0">
                <a:solidFill>
                  <a:schemeClr val="bg1"/>
                </a:solidFill>
              </a:rPr>
              <a:t>2</a:t>
            </a:r>
            <a:r>
              <a:rPr lang="en-US" sz="1400" b="1" dirty="0">
                <a:solidFill>
                  <a:schemeClr val="bg1"/>
                </a:solidFill>
              </a:rPr>
              <a:t>02/</a:t>
            </a:r>
            <a:r>
              <a:rPr lang="en-US" sz="1400" b="1" dirty="0" err="1">
                <a:solidFill>
                  <a:schemeClr val="bg1"/>
                </a:solidFill>
              </a:rPr>
              <a:t>Pengantar</a:t>
            </a:r>
            <a:r>
              <a:rPr lang="en-US" sz="1400" b="1" dirty="0">
                <a:solidFill>
                  <a:schemeClr val="bg1"/>
                </a:solidFill>
              </a:rPr>
              <a:t> </a:t>
            </a:r>
            <a:r>
              <a:rPr lang="en-US" sz="1400" b="1" dirty="0" err="1">
                <a:solidFill>
                  <a:schemeClr val="bg1"/>
                </a:solidFill>
              </a:rPr>
              <a:t>Komputer</a:t>
            </a:r>
            <a:r>
              <a:rPr lang="en-US" sz="1400" b="1" baseline="0" dirty="0">
                <a:solidFill>
                  <a:schemeClr val="bg1"/>
                </a:solidFill>
              </a:rPr>
              <a:t> </a:t>
            </a:r>
            <a:r>
              <a:rPr lang="en-US" sz="1400" b="1" baseline="0" dirty="0" err="1">
                <a:solidFill>
                  <a:schemeClr val="bg1"/>
                </a:solidFill>
              </a:rPr>
              <a:t>dan</a:t>
            </a:r>
            <a:r>
              <a:rPr lang="en-US" sz="1400" b="1" baseline="0" dirty="0">
                <a:solidFill>
                  <a:schemeClr val="bg1"/>
                </a:solidFill>
              </a:rPr>
              <a:t> Software I</a:t>
            </a:r>
            <a:r>
              <a:rPr lang="id-ID" sz="1400" b="1" baseline="0" dirty="0">
                <a:solidFill>
                  <a:schemeClr val="bg1"/>
                </a:solidFill>
              </a:rPr>
              <a:t>I</a:t>
            </a:r>
            <a:endParaRPr lang="en-US" sz="1400" b="1" dirty="0">
              <a:solidFill>
                <a:schemeClr val="bg1"/>
              </a:solidFill>
            </a:endParaRPr>
          </a:p>
        </p:txBody>
      </p:sp>
      <p:sp>
        <p:nvSpPr>
          <p:cNvPr id="13" name="TextBox 12"/>
          <p:cNvSpPr txBox="1"/>
          <p:nvPr/>
        </p:nvSpPr>
        <p:spPr>
          <a:xfrm>
            <a:off x="412750" y="6461524"/>
            <a:ext cx="2743200" cy="307777"/>
          </a:xfrm>
          <a:prstGeom prst="rect">
            <a:avLst/>
          </a:prstGeom>
          <a:noFill/>
        </p:spPr>
        <p:txBody>
          <a:bodyPr wrap="square" rtlCol="0">
            <a:spAutoFit/>
          </a:bodyPr>
          <a:lstStyle/>
          <a:p>
            <a:pPr algn="ctr"/>
            <a:r>
              <a:rPr lang="en-US" sz="1400" b="1" dirty="0">
                <a:solidFill>
                  <a:schemeClr val="bg1"/>
                </a:solidFill>
              </a:rPr>
              <a:t>INSTITUT TEKNOLOGI SUMATERA</a:t>
            </a:r>
          </a:p>
        </p:txBody>
      </p:sp>
      <p:sp>
        <p:nvSpPr>
          <p:cNvPr id="17" name="TextBox 16"/>
          <p:cNvSpPr txBox="1"/>
          <p:nvPr/>
        </p:nvSpPr>
        <p:spPr>
          <a:xfrm>
            <a:off x="8325050" y="6461524"/>
            <a:ext cx="609600" cy="307777"/>
          </a:xfrm>
          <a:prstGeom prst="rect">
            <a:avLst/>
          </a:prstGeom>
          <a:noFill/>
        </p:spPr>
        <p:txBody>
          <a:bodyPr wrap="square" rtlCol="0">
            <a:spAutoFit/>
          </a:bodyPr>
          <a:lstStyle/>
          <a:p>
            <a:pPr algn="r"/>
            <a:fld id="{7DD2EFB4-A941-4A45-9939-A812B7646417}" type="slidenum">
              <a:rPr lang="en-US" sz="1400" b="1" smtClean="0">
                <a:solidFill>
                  <a:schemeClr val="bg1"/>
                </a:solidFill>
              </a:rPr>
              <a:t>‹#›</a:t>
            </a:fld>
            <a:endParaRPr lang="en-US" sz="1400" b="1" dirty="0">
              <a:solidFill>
                <a:schemeClr val="bg1"/>
              </a:solidFill>
            </a:endParaRPr>
          </a:p>
        </p:txBody>
      </p:sp>
      <p:sp>
        <p:nvSpPr>
          <p:cNvPr id="20" name="Rectangle 19"/>
          <p:cNvSpPr/>
          <p:nvPr/>
        </p:nvSpPr>
        <p:spPr>
          <a:xfrm>
            <a:off x="0" y="0"/>
            <a:ext cx="9144000" cy="76200"/>
          </a:xfrm>
          <a:prstGeom prst="rect">
            <a:avLst/>
          </a:prstGeom>
          <a:solidFill>
            <a:srgbClr val="C5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01158" y="6437890"/>
            <a:ext cx="360311" cy="360311"/>
            <a:chOff x="4384733" y="6445300"/>
            <a:chExt cx="360311" cy="360311"/>
          </a:xfrm>
        </p:grpSpPr>
        <p:sp>
          <p:nvSpPr>
            <p:cNvPr id="26" name="Oval 25"/>
            <p:cNvSpPr/>
            <p:nvPr userDrawn="1"/>
          </p:nvSpPr>
          <p:spPr>
            <a:xfrm>
              <a:off x="4384733" y="6445300"/>
              <a:ext cx="360311" cy="3603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0913" y="6471806"/>
              <a:ext cx="242174" cy="292959"/>
            </a:xfrm>
            <a:prstGeom prst="rect">
              <a:avLst/>
            </a:prstGeom>
          </p:spPr>
        </p:pic>
      </p:grpSp>
      <p:sp>
        <p:nvSpPr>
          <p:cNvPr id="28" name="Rectangle 27"/>
          <p:cNvSpPr/>
          <p:nvPr/>
        </p:nvSpPr>
        <p:spPr>
          <a:xfrm>
            <a:off x="0" y="1227667"/>
            <a:ext cx="6153150" cy="45719"/>
          </a:xfrm>
          <a:prstGeom prst="rect">
            <a:avLst/>
          </a:prstGeom>
          <a:solidFill>
            <a:srgbClr val="C5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076575" y="1303867"/>
            <a:ext cx="6060206" cy="27432"/>
          </a:xfrm>
          <a:prstGeom prst="rect">
            <a:avLst/>
          </a:prstGeom>
          <a:solidFill>
            <a:srgbClr val="C5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51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8710" y="2743201"/>
            <a:ext cx="6153150" cy="990600"/>
          </a:xfrm>
        </p:spPr>
        <p:txBody>
          <a:bodyPr anchor="t">
            <a:noAutofit/>
          </a:bodyPr>
          <a:lstStyle>
            <a:lvl1pPr algn="l">
              <a:defRPr sz="3200" b="1" cap="all">
                <a:latin typeface="Arial Rounded MT Bold" pitchFamily="34" charset="0"/>
              </a:defRPr>
            </a:lvl1pPr>
          </a:lstStyle>
          <a:p>
            <a:r>
              <a:rPr lang="en-US" smtClean="0"/>
              <a:t>Click to edit Master title style</a:t>
            </a:r>
            <a:endParaRPr lang="en-US" dirty="0"/>
          </a:p>
        </p:txBody>
      </p:sp>
      <p:sp>
        <p:nvSpPr>
          <p:cNvPr id="7" name="Rectangle 6"/>
          <p:cNvSpPr/>
          <p:nvPr/>
        </p:nvSpPr>
        <p:spPr>
          <a:xfrm>
            <a:off x="-2406" y="6368948"/>
            <a:ext cx="9144000" cy="489052"/>
          </a:xfrm>
          <a:prstGeom prst="rect">
            <a:avLst/>
          </a:prstGeom>
          <a:solidFill>
            <a:srgbClr val="C5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71950" y="6461524"/>
            <a:ext cx="3962400" cy="307777"/>
          </a:xfrm>
          <a:prstGeom prst="rect">
            <a:avLst/>
          </a:prstGeom>
          <a:noFill/>
        </p:spPr>
        <p:txBody>
          <a:bodyPr wrap="square" rtlCol="0">
            <a:spAutoFit/>
          </a:bodyPr>
          <a:lstStyle/>
          <a:p>
            <a:r>
              <a:rPr lang="en-US" sz="1400" b="1" dirty="0">
                <a:solidFill>
                  <a:schemeClr val="bg1"/>
                </a:solidFill>
              </a:rPr>
              <a:t>KU1</a:t>
            </a:r>
            <a:r>
              <a:rPr lang="id-ID" sz="1400" b="1" dirty="0">
                <a:solidFill>
                  <a:schemeClr val="bg1"/>
                </a:solidFill>
              </a:rPr>
              <a:t>2</a:t>
            </a:r>
            <a:r>
              <a:rPr lang="en-US" sz="1400" b="1" dirty="0">
                <a:solidFill>
                  <a:schemeClr val="bg1"/>
                </a:solidFill>
              </a:rPr>
              <a:t>02/</a:t>
            </a:r>
            <a:r>
              <a:rPr lang="en-US" sz="1400" b="1" dirty="0" err="1">
                <a:solidFill>
                  <a:schemeClr val="bg1"/>
                </a:solidFill>
              </a:rPr>
              <a:t>Pengantar</a:t>
            </a:r>
            <a:r>
              <a:rPr lang="en-US" sz="1400" b="1" dirty="0">
                <a:solidFill>
                  <a:schemeClr val="bg1"/>
                </a:solidFill>
              </a:rPr>
              <a:t> </a:t>
            </a:r>
            <a:r>
              <a:rPr lang="en-US" sz="1400" b="1" dirty="0" err="1">
                <a:solidFill>
                  <a:schemeClr val="bg1"/>
                </a:solidFill>
              </a:rPr>
              <a:t>Komputer</a:t>
            </a:r>
            <a:r>
              <a:rPr lang="en-US" sz="1400" b="1" baseline="0" dirty="0">
                <a:solidFill>
                  <a:schemeClr val="bg1"/>
                </a:solidFill>
              </a:rPr>
              <a:t> </a:t>
            </a:r>
            <a:r>
              <a:rPr lang="en-US" sz="1400" b="1" baseline="0" dirty="0" err="1">
                <a:solidFill>
                  <a:schemeClr val="bg1"/>
                </a:solidFill>
              </a:rPr>
              <a:t>dan</a:t>
            </a:r>
            <a:r>
              <a:rPr lang="en-US" sz="1400" b="1" baseline="0" dirty="0">
                <a:solidFill>
                  <a:schemeClr val="bg1"/>
                </a:solidFill>
              </a:rPr>
              <a:t> Software I</a:t>
            </a:r>
            <a:r>
              <a:rPr lang="id-ID" sz="1400" b="1" baseline="0" dirty="0">
                <a:solidFill>
                  <a:schemeClr val="bg1"/>
                </a:solidFill>
              </a:rPr>
              <a:t>I</a:t>
            </a:r>
            <a:endParaRPr lang="en-US" sz="1400" b="1" dirty="0">
              <a:solidFill>
                <a:schemeClr val="bg1"/>
              </a:solidFill>
            </a:endParaRPr>
          </a:p>
        </p:txBody>
      </p:sp>
      <p:sp>
        <p:nvSpPr>
          <p:cNvPr id="9" name="TextBox 8"/>
          <p:cNvSpPr txBox="1"/>
          <p:nvPr/>
        </p:nvSpPr>
        <p:spPr>
          <a:xfrm>
            <a:off x="412750" y="6461524"/>
            <a:ext cx="2743200" cy="307777"/>
          </a:xfrm>
          <a:prstGeom prst="rect">
            <a:avLst/>
          </a:prstGeom>
          <a:noFill/>
        </p:spPr>
        <p:txBody>
          <a:bodyPr wrap="square" rtlCol="0">
            <a:spAutoFit/>
          </a:bodyPr>
          <a:lstStyle/>
          <a:p>
            <a:pPr algn="ctr"/>
            <a:r>
              <a:rPr lang="en-US" sz="1400" b="1" dirty="0">
                <a:solidFill>
                  <a:schemeClr val="bg1"/>
                </a:solidFill>
              </a:rPr>
              <a:t>INSTITUT TEKNOLOGI SUMATERA</a:t>
            </a:r>
          </a:p>
        </p:txBody>
      </p:sp>
      <p:sp>
        <p:nvSpPr>
          <p:cNvPr id="10" name="TextBox 9"/>
          <p:cNvSpPr txBox="1"/>
          <p:nvPr/>
        </p:nvSpPr>
        <p:spPr>
          <a:xfrm>
            <a:off x="8325050" y="6461524"/>
            <a:ext cx="609600" cy="307777"/>
          </a:xfrm>
          <a:prstGeom prst="rect">
            <a:avLst/>
          </a:prstGeom>
          <a:noFill/>
        </p:spPr>
        <p:txBody>
          <a:bodyPr wrap="square" rtlCol="0">
            <a:spAutoFit/>
          </a:bodyPr>
          <a:lstStyle/>
          <a:p>
            <a:pPr algn="r"/>
            <a:fld id="{7DD2EFB4-A941-4A45-9939-A812B7646417}" type="slidenum">
              <a:rPr lang="en-US" sz="1400" b="1" smtClean="0">
                <a:solidFill>
                  <a:schemeClr val="bg1"/>
                </a:solidFill>
              </a:rPr>
              <a:t>‹#›</a:t>
            </a:fld>
            <a:endParaRPr lang="en-US" sz="1400" b="1" dirty="0">
              <a:solidFill>
                <a:schemeClr val="bg1"/>
              </a:solidFill>
            </a:endParaRPr>
          </a:p>
        </p:txBody>
      </p:sp>
      <p:sp>
        <p:nvSpPr>
          <p:cNvPr id="11" name="Rectangle 10"/>
          <p:cNvSpPr/>
          <p:nvPr/>
        </p:nvSpPr>
        <p:spPr>
          <a:xfrm>
            <a:off x="0" y="0"/>
            <a:ext cx="9144000" cy="76200"/>
          </a:xfrm>
          <a:prstGeom prst="rect">
            <a:avLst/>
          </a:prstGeom>
          <a:solidFill>
            <a:srgbClr val="C5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01158" y="6437890"/>
            <a:ext cx="360311" cy="360311"/>
            <a:chOff x="4384733" y="6445300"/>
            <a:chExt cx="360311" cy="360311"/>
          </a:xfrm>
        </p:grpSpPr>
        <p:sp>
          <p:nvSpPr>
            <p:cNvPr id="13" name="Oval 12"/>
            <p:cNvSpPr/>
            <p:nvPr userDrawn="1"/>
          </p:nvSpPr>
          <p:spPr>
            <a:xfrm>
              <a:off x="4384733" y="6445300"/>
              <a:ext cx="360311" cy="3603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0913" y="6471806"/>
              <a:ext cx="242174" cy="292959"/>
            </a:xfrm>
            <a:prstGeom prst="rect">
              <a:avLst/>
            </a:prstGeom>
          </p:spPr>
        </p:pic>
      </p:grpSp>
      <p:sp>
        <p:nvSpPr>
          <p:cNvPr id="15" name="Rectangle 14"/>
          <p:cNvSpPr/>
          <p:nvPr/>
        </p:nvSpPr>
        <p:spPr>
          <a:xfrm>
            <a:off x="408710" y="3809999"/>
            <a:ext cx="6153150" cy="45720"/>
          </a:xfrm>
          <a:prstGeom prst="rect">
            <a:avLst/>
          </a:prstGeom>
          <a:solidFill>
            <a:srgbClr val="C5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2750" y="3896871"/>
            <a:ext cx="8229600" cy="27432"/>
          </a:xfrm>
          <a:prstGeom prst="rect">
            <a:avLst/>
          </a:prstGeom>
          <a:solidFill>
            <a:srgbClr val="C5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4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591A2D-D458-4970-8F6B-AA7595E8B4B0}" type="datetimeFigureOut">
              <a:rPr lang="id-ID" smtClean="0"/>
              <a:t>10/02/2021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296837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591A2D-D458-4970-8F6B-AA7595E8B4B0}" type="datetimeFigureOut">
              <a:rPr lang="id-ID" smtClean="0"/>
              <a:t>10/02/2021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3284243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591A2D-D458-4970-8F6B-AA7595E8B4B0}" type="datetimeFigureOut">
              <a:rPr lang="id-ID" smtClean="0"/>
              <a:t>10/02/2021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60727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91A2D-D458-4970-8F6B-AA7595E8B4B0}" type="datetimeFigureOut">
              <a:rPr lang="id-ID" smtClean="0"/>
              <a:t>10/02/2021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185702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591A2D-D458-4970-8F6B-AA7595E8B4B0}" type="datetimeFigureOut">
              <a:rPr lang="id-ID" smtClean="0"/>
              <a:t>10/02/2021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3533771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E591A2D-D458-4970-8F6B-AA7595E8B4B0}" type="datetimeFigureOut">
              <a:rPr lang="id-ID" smtClean="0"/>
              <a:t>10/02/2021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1260971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E591A2D-D458-4970-8F6B-AA7595E8B4B0}" type="datetimeFigureOut">
              <a:rPr lang="id-ID" smtClean="0"/>
              <a:t>10/02/2021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1192741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591A2D-D458-4970-8F6B-AA7595E8B4B0}" type="datetimeFigureOut">
              <a:rPr lang="id-ID" smtClean="0"/>
              <a:t>10/02/2021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3330359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591A2D-D458-4970-8F6B-AA7595E8B4B0}" type="datetimeFigureOut">
              <a:rPr lang="id-ID" smtClean="0"/>
              <a:t>10/02/2021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329369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591A2D-D458-4970-8F6B-AA7595E8B4B0}" type="datetimeFigureOut">
              <a:rPr lang="id-ID" smtClean="0"/>
              <a:t>10/02/2021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167168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591A2D-D458-4970-8F6B-AA7595E8B4B0}" type="datetimeFigureOut">
              <a:rPr lang="id-ID" smtClean="0"/>
              <a:t>10/02/2021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1282530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591A2D-D458-4970-8F6B-AA7595E8B4B0}" type="datetimeFigureOut">
              <a:rPr lang="id-ID" smtClean="0"/>
              <a:t>10/02/2021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297325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591A2D-D458-4970-8F6B-AA7595E8B4B0}" type="datetimeFigureOut">
              <a:rPr lang="id-ID" smtClean="0"/>
              <a:t>10/02/2021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259459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91A2D-D458-4970-8F6B-AA7595E8B4B0}" type="datetimeFigureOut">
              <a:rPr lang="id-ID" smtClean="0"/>
              <a:t>10/02/2021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298342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591A2D-D458-4970-8F6B-AA7595E8B4B0}" type="datetimeFigureOut">
              <a:rPr lang="id-ID" smtClean="0"/>
              <a:t>10/02/2021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325460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591A2D-D458-4970-8F6B-AA7595E8B4B0}" type="datetimeFigureOut">
              <a:rPr lang="id-ID" smtClean="0"/>
              <a:t>10/02/2021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1A0FBB4-25FF-4FF4-A5C1-F43BA5B7B245}" type="slidenum">
              <a:rPr lang="id-ID" smtClean="0"/>
              <a:t>‹#›</a:t>
            </a:fld>
            <a:endParaRPr lang="id-ID"/>
          </a:p>
        </p:txBody>
      </p:sp>
    </p:spTree>
    <p:extLst>
      <p:ext uri="{BB962C8B-B14F-4D97-AF65-F5344CB8AC3E}">
        <p14:creationId xmlns:p14="http://schemas.microsoft.com/office/powerpoint/2010/main" val="234316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91A2D-D458-4970-8F6B-AA7595E8B4B0}" type="datetimeFigureOut">
              <a:rPr lang="id-ID" smtClean="0"/>
              <a:t>10/02/2021</a:t>
            </a:fld>
            <a:endParaRPr lang="id-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0FBB4-25FF-4FF4-A5C1-F43BA5B7B245}" type="slidenum">
              <a:rPr lang="id-ID" smtClean="0"/>
              <a:t>‹#›</a:t>
            </a:fld>
            <a:endParaRPr lang="id-ID"/>
          </a:p>
        </p:txBody>
      </p:sp>
    </p:spTree>
    <p:extLst>
      <p:ext uri="{BB962C8B-B14F-4D97-AF65-F5344CB8AC3E}">
        <p14:creationId xmlns:p14="http://schemas.microsoft.com/office/powerpoint/2010/main" val="996119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29000" cy="365125"/>
          </a:xfrm>
          <a:prstGeom prst="rect">
            <a:avLst/>
          </a:prstGeom>
        </p:spPr>
        <p:txBody>
          <a:bodyPr vert="horz" lIns="91440" tIns="45720" rIns="91440" bIns="45720" rtlCol="0" anchor="ctr"/>
          <a:lstStyle>
            <a:lvl1pPr algn="l">
              <a:defRPr sz="1400">
                <a:solidFill>
                  <a:schemeClr val="tx1"/>
                </a:solidFill>
              </a:defRPr>
            </a:lvl1pPr>
          </a:lstStyle>
          <a:p>
            <a:fld id="{BE591A2D-D458-4970-8F6B-AA7595E8B4B0}" type="datetimeFigureOut">
              <a:rPr lang="id-ID" smtClean="0"/>
              <a:t>10/02/2021</a:t>
            </a:fld>
            <a:endParaRPr lang="id-ID"/>
          </a:p>
        </p:txBody>
      </p:sp>
      <p:sp>
        <p:nvSpPr>
          <p:cNvPr id="5" name="Footer Placeholder 4"/>
          <p:cNvSpPr>
            <a:spLocks noGrp="1"/>
          </p:cNvSpPr>
          <p:nvPr>
            <p:ph type="ftr" sz="quarter" idx="3"/>
          </p:nvPr>
        </p:nvSpPr>
        <p:spPr>
          <a:xfrm>
            <a:off x="4800600" y="6356350"/>
            <a:ext cx="2438400" cy="365125"/>
          </a:xfrm>
          <a:prstGeom prst="rect">
            <a:avLst/>
          </a:prstGeom>
        </p:spPr>
        <p:txBody>
          <a:bodyPr vert="horz" lIns="91440" tIns="45720" rIns="91440" bIns="45720" rtlCol="0" anchor="ctr"/>
          <a:lstStyle>
            <a:lvl1pPr algn="ctr">
              <a:defRPr sz="1400">
                <a:solidFill>
                  <a:schemeClr val="tx1"/>
                </a:solidFill>
              </a:defRPr>
            </a:lvl1pPr>
          </a:lstStyle>
          <a:p>
            <a:endParaRPr lang="id-ID"/>
          </a:p>
        </p:txBody>
      </p:sp>
      <p:sp>
        <p:nvSpPr>
          <p:cNvPr id="6" name="Slide Number Placeholder 5"/>
          <p:cNvSpPr>
            <a:spLocks noGrp="1"/>
          </p:cNvSpPr>
          <p:nvPr>
            <p:ph type="sldNum" sz="quarter" idx="4"/>
          </p:nvPr>
        </p:nvSpPr>
        <p:spPr>
          <a:xfrm>
            <a:off x="8229600" y="6356350"/>
            <a:ext cx="457200" cy="365125"/>
          </a:xfrm>
          <a:prstGeom prst="rect">
            <a:avLst/>
          </a:prstGeom>
        </p:spPr>
        <p:txBody>
          <a:bodyPr vert="horz" lIns="91440" tIns="45720" rIns="91440" bIns="45720" rtlCol="0" anchor="ctr"/>
          <a:lstStyle>
            <a:lvl1pPr algn="r">
              <a:defRPr sz="1400">
                <a:solidFill>
                  <a:schemeClr val="tx1"/>
                </a:solidFill>
              </a:defRPr>
            </a:lvl1pPr>
          </a:lstStyle>
          <a:p>
            <a:fld id="{41A0FBB4-25FF-4FF4-A5C1-F43BA5B7B245}" type="slidenum">
              <a:rPr lang="id-ID" smtClean="0"/>
              <a:t>‹#›</a:t>
            </a:fld>
            <a:endParaRPr lang="id-ID"/>
          </a:p>
        </p:txBody>
      </p:sp>
    </p:spTree>
    <p:extLst>
      <p:ext uri="{BB962C8B-B14F-4D97-AF65-F5344CB8AC3E}">
        <p14:creationId xmlns:p14="http://schemas.microsoft.com/office/powerpoint/2010/main" val="2698478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Pengantar%20Kuliah%20PKS%202%20-%20Rev.%202021.pptx"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nl-NL" sz="3200" dirty="0"/>
              <a:t>PENGENALAN </a:t>
            </a:r>
            <a:r>
              <a:rPr lang="nl-NL" sz="3200" dirty="0" smtClean="0"/>
              <a:t>S</a:t>
            </a:r>
            <a:r>
              <a:rPr lang="id-ID" sz="3200" dirty="0" smtClean="0"/>
              <a:t>ISTEM OPERASI</a:t>
            </a:r>
            <a:endParaRPr lang="en-US" sz="3200" dirty="0"/>
          </a:p>
        </p:txBody>
      </p:sp>
      <p:sp>
        <p:nvSpPr>
          <p:cNvPr id="3" name="TextBox 2"/>
          <p:cNvSpPr txBox="1"/>
          <p:nvPr/>
        </p:nvSpPr>
        <p:spPr>
          <a:xfrm>
            <a:off x="3524501" y="4942897"/>
            <a:ext cx="2094997" cy="369332"/>
          </a:xfrm>
          <a:prstGeom prst="rect">
            <a:avLst/>
          </a:prstGeom>
          <a:noFill/>
        </p:spPr>
        <p:txBody>
          <a:bodyPr wrap="none" rtlCol="0">
            <a:spAutoFit/>
          </a:bodyPr>
          <a:lstStyle/>
          <a:p>
            <a:r>
              <a:rPr lang="id-ID" dirty="0" smtClean="0">
                <a:hlinkClick r:id="rId2" action="ppaction://hlinkpres?slideindex=1&amp;slidetitle="/>
              </a:rPr>
              <a:t>PENGANTAR KULIAH</a:t>
            </a:r>
            <a:endParaRPr lang="id-ID" dirty="0"/>
          </a:p>
        </p:txBody>
      </p:sp>
    </p:spTree>
    <p:extLst>
      <p:ext uri="{BB962C8B-B14F-4D97-AF65-F5344CB8AC3E}">
        <p14:creationId xmlns:p14="http://schemas.microsoft.com/office/powerpoint/2010/main" val="2738234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FUNGSI SISTEM OPERASI</a:t>
            </a:r>
            <a:endParaRPr lang="id-ID" dirty="0"/>
          </a:p>
        </p:txBody>
      </p:sp>
      <p:sp>
        <p:nvSpPr>
          <p:cNvPr id="3" name="Content Placeholder 2"/>
          <p:cNvSpPr>
            <a:spLocks noGrp="1"/>
          </p:cNvSpPr>
          <p:nvPr>
            <p:ph idx="1"/>
          </p:nvPr>
        </p:nvSpPr>
        <p:spPr/>
        <p:txBody>
          <a:bodyPr/>
          <a:lstStyle/>
          <a:p>
            <a:r>
              <a:rPr lang="id-ID" b="1" dirty="0" smtClean="0"/>
              <a:t>Menjembatani</a:t>
            </a:r>
            <a:r>
              <a:rPr lang="id-ID" dirty="0" smtClean="0"/>
              <a:t> hubungan antara hardware dan program aplikasi yang di jalankan user</a:t>
            </a:r>
          </a:p>
          <a:p>
            <a:r>
              <a:rPr lang="id-ID" b="1" dirty="0" smtClean="0"/>
              <a:t>Mengatur</a:t>
            </a:r>
            <a:r>
              <a:rPr lang="id-ID" dirty="0" smtClean="0"/>
              <a:t> dan mengawasi penggunaan perangkat keras oleh user dan berbagai program aplikasi</a:t>
            </a:r>
          </a:p>
          <a:p>
            <a:r>
              <a:rPr lang="id-ID" dirty="0" smtClean="0"/>
              <a:t>Sebagai </a:t>
            </a:r>
            <a:r>
              <a:rPr lang="id-ID" b="1" dirty="0" smtClean="0"/>
              <a:t>Program pengendali</a:t>
            </a:r>
          </a:p>
          <a:p>
            <a:r>
              <a:rPr lang="id-ID" b="1" dirty="0" smtClean="0"/>
              <a:t>Manajer</a:t>
            </a:r>
            <a:r>
              <a:rPr lang="id-ID" dirty="0" smtClean="0"/>
              <a:t> sumber daya hardware, seperti mengatur memori printer, CD Rom, dll</a:t>
            </a:r>
            <a:endParaRPr lang="id-ID" dirty="0"/>
          </a:p>
        </p:txBody>
      </p:sp>
    </p:spTree>
    <p:extLst>
      <p:ext uri="{BB962C8B-B14F-4D97-AF65-F5344CB8AC3E}">
        <p14:creationId xmlns:p14="http://schemas.microsoft.com/office/powerpoint/2010/main" val="2020519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KOMPONEN UTAMA SISTEM OPERASI</a:t>
            </a:r>
            <a:endParaRPr lang="id-ID" dirty="0"/>
          </a:p>
        </p:txBody>
      </p:sp>
      <p:sp>
        <p:nvSpPr>
          <p:cNvPr id="4" name="Rounded Rectangle 3"/>
          <p:cNvSpPr/>
          <p:nvPr/>
        </p:nvSpPr>
        <p:spPr>
          <a:xfrm>
            <a:off x="2619103" y="2307770"/>
            <a:ext cx="3749039" cy="731520"/>
          </a:xfrm>
          <a:prstGeom prst="roundRect">
            <a:avLst/>
          </a:prstGeom>
          <a:solidFill>
            <a:srgbClr val="C5B357"/>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2400" b="1" dirty="0" smtClean="0">
                <a:solidFill>
                  <a:schemeClr val="tx1"/>
                </a:solidFill>
              </a:rPr>
              <a:t>KERNEL</a:t>
            </a:r>
            <a:endParaRPr lang="id-ID" sz="2400" b="1" dirty="0">
              <a:solidFill>
                <a:schemeClr val="tx1"/>
              </a:solidFill>
            </a:endParaRPr>
          </a:p>
        </p:txBody>
      </p:sp>
      <p:sp>
        <p:nvSpPr>
          <p:cNvPr id="5" name="Rounded Rectangle 4"/>
          <p:cNvSpPr/>
          <p:nvPr/>
        </p:nvSpPr>
        <p:spPr>
          <a:xfrm>
            <a:off x="2619102" y="3191690"/>
            <a:ext cx="3749039" cy="731520"/>
          </a:xfrm>
          <a:prstGeom prst="roundRect">
            <a:avLst/>
          </a:prstGeom>
          <a:solidFill>
            <a:srgbClr val="C5B357"/>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2400" b="1" dirty="0" smtClean="0">
                <a:solidFill>
                  <a:schemeClr val="tx1"/>
                </a:solidFill>
              </a:rPr>
              <a:t>FILE</a:t>
            </a:r>
            <a:endParaRPr lang="id-ID" sz="2400" b="1" dirty="0">
              <a:solidFill>
                <a:schemeClr val="tx1"/>
              </a:solidFill>
            </a:endParaRPr>
          </a:p>
        </p:txBody>
      </p:sp>
      <p:sp>
        <p:nvSpPr>
          <p:cNvPr id="6" name="Rounded Rectangle 5"/>
          <p:cNvSpPr/>
          <p:nvPr/>
        </p:nvSpPr>
        <p:spPr>
          <a:xfrm>
            <a:off x="2619101" y="4075610"/>
            <a:ext cx="3749039" cy="731520"/>
          </a:xfrm>
          <a:prstGeom prst="roundRect">
            <a:avLst/>
          </a:prstGeom>
          <a:solidFill>
            <a:srgbClr val="C5B357"/>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2400" b="1" dirty="0" smtClean="0">
                <a:solidFill>
                  <a:schemeClr val="tx1"/>
                </a:solidFill>
              </a:rPr>
              <a:t>USER INTERFACE</a:t>
            </a:r>
            <a:endParaRPr lang="id-ID" sz="2400" b="1" dirty="0">
              <a:solidFill>
                <a:schemeClr val="tx1"/>
              </a:solidFill>
            </a:endParaRPr>
          </a:p>
        </p:txBody>
      </p:sp>
    </p:spTree>
    <p:extLst>
      <p:ext uri="{BB962C8B-B14F-4D97-AF65-F5344CB8AC3E}">
        <p14:creationId xmlns:p14="http://schemas.microsoft.com/office/powerpoint/2010/main" val="239700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85108" y="209004"/>
            <a:ext cx="5799909" cy="2527663"/>
          </a:xfrm>
          <a:prstGeom prst="roundRect">
            <a:avLst/>
          </a:prstGeom>
          <a:solidFill>
            <a:srgbClr val="C5B357"/>
          </a:solidFill>
        </p:spPr>
        <p:style>
          <a:lnRef idx="0">
            <a:schemeClr val="accent1"/>
          </a:lnRef>
          <a:fillRef idx="3">
            <a:schemeClr val="accent1"/>
          </a:fillRef>
          <a:effectRef idx="3">
            <a:schemeClr val="accent1"/>
          </a:effectRef>
          <a:fontRef idx="minor">
            <a:schemeClr val="lt1"/>
          </a:fontRef>
        </p:style>
        <p:txBody>
          <a:bodyPr rtlCol="0" anchor="ctr"/>
          <a:lstStyle/>
          <a:p>
            <a:pPr marL="0" indent="0" algn="ctr">
              <a:buNone/>
            </a:pPr>
            <a:r>
              <a:rPr lang="id-ID" sz="4000" b="1" dirty="0" smtClean="0">
                <a:solidFill>
                  <a:schemeClr val="tx1"/>
                </a:solidFill>
              </a:rPr>
              <a:t>MENGAPA HARUS MENGGUNAKAN SISTEM OPERASI?</a:t>
            </a:r>
            <a:endParaRPr lang="id-ID" sz="4000" b="1" dirty="0">
              <a:solidFill>
                <a:schemeClr val="tx1"/>
              </a:solidFill>
            </a:endParaRPr>
          </a:p>
        </p:txBody>
      </p:sp>
      <p:sp>
        <p:nvSpPr>
          <p:cNvPr id="5" name="Content Placeholder 3"/>
          <p:cNvSpPr txBox="1">
            <a:spLocks/>
          </p:cNvSpPr>
          <p:nvPr/>
        </p:nvSpPr>
        <p:spPr>
          <a:xfrm>
            <a:off x="1389016" y="3313610"/>
            <a:ext cx="6392092" cy="879567"/>
          </a:xfrm>
          <a:prstGeom prst="roundRect">
            <a:avLst/>
          </a:prstGeom>
          <a:solidFill>
            <a:srgbClr val="5B511F"/>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id-ID" sz="4000" b="1" dirty="0" smtClean="0">
                <a:solidFill>
                  <a:schemeClr val="bg1"/>
                </a:solidFill>
              </a:rPr>
              <a:t>Mudah, Nyaman, Menarik</a:t>
            </a:r>
            <a:endParaRPr lang="id-ID" sz="4000" b="1" dirty="0">
              <a:solidFill>
                <a:schemeClr val="bg1"/>
              </a:solidFill>
            </a:endParaRPr>
          </a:p>
        </p:txBody>
      </p:sp>
      <p:sp>
        <p:nvSpPr>
          <p:cNvPr id="6" name="Content Placeholder 3"/>
          <p:cNvSpPr txBox="1">
            <a:spLocks/>
          </p:cNvSpPr>
          <p:nvPr/>
        </p:nvSpPr>
        <p:spPr>
          <a:xfrm>
            <a:off x="1389016" y="4421776"/>
            <a:ext cx="6392092" cy="879567"/>
          </a:xfrm>
          <a:prstGeom prst="roundRect">
            <a:avLst/>
          </a:prstGeom>
          <a:solidFill>
            <a:srgbClr val="5B511F"/>
          </a:solidFill>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id-ID" sz="4000" b="1" dirty="0" smtClean="0">
                <a:solidFill>
                  <a:schemeClr val="bg1"/>
                </a:solidFill>
              </a:rPr>
              <a:t>Efisien</a:t>
            </a:r>
            <a:endParaRPr lang="id-ID" sz="4000" b="1" dirty="0">
              <a:solidFill>
                <a:schemeClr val="bg1"/>
              </a:solidFill>
            </a:endParaRPr>
          </a:p>
        </p:txBody>
      </p:sp>
    </p:spTree>
    <p:extLst>
      <p:ext uri="{BB962C8B-B14F-4D97-AF65-F5344CB8AC3E}">
        <p14:creationId xmlns:p14="http://schemas.microsoft.com/office/powerpoint/2010/main" val="889007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Proses </a:t>
            </a:r>
            <a:r>
              <a:rPr lang="id-ID" i="1" dirty="0" smtClean="0"/>
              <a:t>Bootstrap</a:t>
            </a:r>
            <a:r>
              <a:rPr lang="id-ID" dirty="0" smtClean="0"/>
              <a:t> Komputer</a:t>
            </a:r>
            <a:endParaRPr lang="id-ID" dirty="0"/>
          </a:p>
        </p:txBody>
      </p:sp>
      <p:sp>
        <p:nvSpPr>
          <p:cNvPr id="3" name="Content Placeholder 2"/>
          <p:cNvSpPr>
            <a:spLocks noGrp="1"/>
          </p:cNvSpPr>
          <p:nvPr>
            <p:ph idx="1"/>
          </p:nvPr>
        </p:nvSpPr>
        <p:spPr/>
        <p:txBody>
          <a:bodyPr/>
          <a:lstStyle/>
          <a:p>
            <a:r>
              <a:rPr lang="id-ID" dirty="0" smtClean="0"/>
              <a:t>Proses yang terjadi saat komputer menyala</a:t>
            </a:r>
            <a:endParaRPr lang="id-ID" dirty="0"/>
          </a:p>
        </p:txBody>
      </p:sp>
      <p:pic>
        <p:nvPicPr>
          <p:cNvPr id="2050" name="Picture 2" descr="sequ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658" y="2157984"/>
            <a:ext cx="6594683" cy="37398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85816" y="5605272"/>
            <a:ext cx="3044952" cy="585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Proses ini terjadi sangat cepat</a:t>
            </a:r>
            <a:endParaRPr lang="id-ID" dirty="0"/>
          </a:p>
        </p:txBody>
      </p:sp>
      <p:sp>
        <p:nvSpPr>
          <p:cNvPr id="5" name="TextBox 4"/>
          <p:cNvSpPr txBox="1"/>
          <p:nvPr/>
        </p:nvSpPr>
        <p:spPr>
          <a:xfrm>
            <a:off x="22296" y="6059683"/>
            <a:ext cx="5107488" cy="261610"/>
          </a:xfrm>
          <a:prstGeom prst="rect">
            <a:avLst/>
          </a:prstGeom>
          <a:noFill/>
        </p:spPr>
        <p:txBody>
          <a:bodyPr wrap="none" rtlCol="0">
            <a:spAutoFit/>
          </a:bodyPr>
          <a:lstStyle/>
          <a:p>
            <a:r>
              <a:rPr lang="id-ID" sz="1100" dirty="0" smtClean="0"/>
              <a:t>Sumber: https</a:t>
            </a:r>
            <a:r>
              <a:rPr lang="id-ID" sz="1100" dirty="0"/>
              <a:t>://www.geeksforgeeks.org/what-happens-when-we-turn-on-computer/</a:t>
            </a:r>
            <a:endParaRPr lang="id-ID" dirty="0"/>
          </a:p>
        </p:txBody>
      </p:sp>
    </p:spTree>
    <p:extLst>
      <p:ext uri="{BB962C8B-B14F-4D97-AF65-F5344CB8AC3E}">
        <p14:creationId xmlns:p14="http://schemas.microsoft.com/office/powerpoint/2010/main" val="285299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Sejarah Perkembangan SO</a:t>
            </a:r>
            <a:endParaRPr lang="id-ID" dirty="0"/>
          </a:p>
        </p:txBody>
      </p:sp>
      <p:sp>
        <p:nvSpPr>
          <p:cNvPr id="5" name="Rounded Rectangle 4"/>
          <p:cNvSpPr/>
          <p:nvPr/>
        </p:nvSpPr>
        <p:spPr>
          <a:xfrm>
            <a:off x="108857" y="1494972"/>
            <a:ext cx="3679372" cy="624114"/>
          </a:xfrm>
          <a:prstGeom prst="roundRect">
            <a:avLst/>
          </a:prstGeom>
          <a:solidFill>
            <a:srgbClr val="C5B357"/>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id-ID" sz="2000" b="1" dirty="0" smtClean="0">
                <a:solidFill>
                  <a:schemeClr val="tx1"/>
                </a:solidFill>
              </a:rPr>
              <a:t>Generasi Pertama (1945-1955)</a:t>
            </a:r>
            <a:endParaRPr lang="id-ID" sz="2000" b="1" dirty="0">
              <a:solidFill>
                <a:schemeClr val="tx1"/>
              </a:solidFill>
            </a:endParaRPr>
          </a:p>
        </p:txBody>
      </p:sp>
      <p:sp>
        <p:nvSpPr>
          <p:cNvPr id="6" name="TextBox 5"/>
          <p:cNvSpPr txBox="1"/>
          <p:nvPr/>
        </p:nvSpPr>
        <p:spPr>
          <a:xfrm>
            <a:off x="108857" y="2278743"/>
            <a:ext cx="8858680" cy="1477328"/>
          </a:xfrm>
          <a:prstGeom prst="rect">
            <a:avLst/>
          </a:prstGeom>
          <a:noFill/>
        </p:spPr>
        <p:txBody>
          <a:bodyPr wrap="square" rtlCol="0">
            <a:spAutoFit/>
          </a:bodyPr>
          <a:lstStyle/>
          <a:p>
            <a:pPr algn="just"/>
            <a:r>
              <a:rPr lang="id-ID" dirty="0"/>
              <a:t>Generasi pertama merupakan awal perkembangan sistem komputasi elektronik sebagai pengganti sistem komputasi mekanik, hal itu disebabkan kecepatan manusia untuk menghitung terbatas dan manusia sangat mudah untuk membuat kecerobohan, kekeliruan bahkan kesalahan. Pada generasi ini belum ada sistem operasi, maka sistem komputer diberi instruksi yang harus dikerjakan secara langsung.</a:t>
            </a:r>
            <a:endParaRPr lang="id-ID" dirty="0"/>
          </a:p>
        </p:txBody>
      </p:sp>
      <p:sp>
        <p:nvSpPr>
          <p:cNvPr id="7" name="Rounded Rectangle 6"/>
          <p:cNvSpPr/>
          <p:nvPr/>
        </p:nvSpPr>
        <p:spPr>
          <a:xfrm>
            <a:off x="108857" y="3925351"/>
            <a:ext cx="3679372" cy="624114"/>
          </a:xfrm>
          <a:prstGeom prst="roundRect">
            <a:avLst/>
          </a:prstGeom>
          <a:solidFill>
            <a:srgbClr val="C5B357"/>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id-ID" sz="2000" b="1" dirty="0">
                <a:solidFill>
                  <a:schemeClr val="tx1"/>
                </a:solidFill>
              </a:rPr>
              <a:t>Generasi Kedua (1955-1965)</a:t>
            </a:r>
            <a:endParaRPr lang="id-ID" sz="2000" b="1" dirty="0">
              <a:solidFill>
                <a:schemeClr val="tx1"/>
              </a:solidFill>
            </a:endParaRPr>
          </a:p>
        </p:txBody>
      </p:sp>
      <p:sp>
        <p:nvSpPr>
          <p:cNvPr id="8" name="TextBox 7"/>
          <p:cNvSpPr txBox="1"/>
          <p:nvPr/>
        </p:nvSpPr>
        <p:spPr>
          <a:xfrm>
            <a:off x="108857" y="4709122"/>
            <a:ext cx="8858680" cy="1477328"/>
          </a:xfrm>
          <a:prstGeom prst="rect">
            <a:avLst/>
          </a:prstGeom>
          <a:noFill/>
        </p:spPr>
        <p:txBody>
          <a:bodyPr wrap="square" rtlCol="0">
            <a:spAutoFit/>
          </a:bodyPr>
          <a:lstStyle/>
          <a:p>
            <a:pPr algn="just"/>
            <a:r>
              <a:rPr lang="id-ID" dirty="0" smtClean="0"/>
              <a:t>Generasi kedua memperkenalkan Batch Processing System, yaitu Job yang dikerjakan dalam satu rangkaian, lalu dieksekusi secara berurutan.Pada generasi ini sistem komputer belum dilengkapi sistem operasi, tetapi beberapa fungsi sistem operasi telah ada, contohnya fungsi sistem operasi ialah FMS (Fortran Monitoring System) dan IBSYS. Jadi generasi komputer kedua ini merupakan generasi pertama dari sistem Operasi.</a:t>
            </a:r>
            <a:endParaRPr lang="id-ID" dirty="0"/>
          </a:p>
        </p:txBody>
      </p:sp>
    </p:spTree>
    <p:extLst>
      <p:ext uri="{BB962C8B-B14F-4D97-AF65-F5344CB8AC3E}">
        <p14:creationId xmlns:p14="http://schemas.microsoft.com/office/powerpoint/2010/main" val="77871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Sejarah Perkembangan SO</a:t>
            </a:r>
            <a:endParaRPr lang="id-ID" dirty="0"/>
          </a:p>
        </p:txBody>
      </p:sp>
      <p:sp>
        <p:nvSpPr>
          <p:cNvPr id="5" name="Rounded Rectangle 4"/>
          <p:cNvSpPr/>
          <p:nvPr/>
        </p:nvSpPr>
        <p:spPr>
          <a:xfrm>
            <a:off x="108857" y="1494972"/>
            <a:ext cx="3679372" cy="624114"/>
          </a:xfrm>
          <a:prstGeom prst="roundRect">
            <a:avLst/>
          </a:prstGeom>
          <a:solidFill>
            <a:srgbClr val="C5B357"/>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id-ID" sz="2000" b="1" dirty="0" smtClean="0">
                <a:solidFill>
                  <a:schemeClr val="tx1"/>
                </a:solidFill>
              </a:rPr>
              <a:t>Generasi </a:t>
            </a:r>
            <a:r>
              <a:rPr lang="id-ID" sz="2000" b="1" dirty="0">
                <a:solidFill>
                  <a:schemeClr val="tx1"/>
                </a:solidFill>
              </a:rPr>
              <a:t>Ketiga (1965-1980)</a:t>
            </a:r>
            <a:endParaRPr lang="id-ID" sz="2000" b="1" dirty="0">
              <a:solidFill>
                <a:schemeClr val="tx1"/>
              </a:solidFill>
            </a:endParaRPr>
          </a:p>
        </p:txBody>
      </p:sp>
      <p:sp>
        <p:nvSpPr>
          <p:cNvPr id="6" name="TextBox 5"/>
          <p:cNvSpPr txBox="1"/>
          <p:nvPr/>
        </p:nvSpPr>
        <p:spPr>
          <a:xfrm>
            <a:off x="108857" y="2278743"/>
            <a:ext cx="8858680" cy="1477328"/>
          </a:xfrm>
          <a:prstGeom prst="rect">
            <a:avLst/>
          </a:prstGeom>
          <a:noFill/>
        </p:spPr>
        <p:txBody>
          <a:bodyPr wrap="square" rtlCol="0">
            <a:spAutoFit/>
          </a:bodyPr>
          <a:lstStyle/>
          <a:p>
            <a:pPr algn="just"/>
            <a:r>
              <a:rPr lang="id-ID" dirty="0"/>
              <a:t>Operating system pada generasi ini dikembangkan untuk melayani banyak pemakai, dimana para pemakai berkomunikasi lewat terminal secara on-line ke komputer. Operating system menjadi multi-user (digunakan oleh banyak pengguna sekaligus), multi-programming (melayani banyak program sekaligus) dan multi tasking (melayani banyak tugas dan pekerjaan / Batch Processing System)</a:t>
            </a:r>
            <a:endParaRPr lang="id-ID" dirty="0"/>
          </a:p>
        </p:txBody>
      </p:sp>
      <p:sp>
        <p:nvSpPr>
          <p:cNvPr id="7" name="Rounded Rectangle 6"/>
          <p:cNvSpPr/>
          <p:nvPr/>
        </p:nvSpPr>
        <p:spPr>
          <a:xfrm>
            <a:off x="108856" y="3925351"/>
            <a:ext cx="3869585" cy="624114"/>
          </a:xfrm>
          <a:prstGeom prst="roundRect">
            <a:avLst/>
          </a:prstGeom>
          <a:solidFill>
            <a:srgbClr val="C5B357"/>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id-ID" sz="2000" b="1" dirty="0">
                <a:solidFill>
                  <a:schemeClr val="tx1"/>
                </a:solidFill>
              </a:rPr>
              <a:t>Generasi Keempat </a:t>
            </a:r>
            <a:r>
              <a:rPr lang="id-ID" sz="2000" b="1" dirty="0" smtClean="0">
                <a:solidFill>
                  <a:schemeClr val="tx1"/>
                </a:solidFill>
              </a:rPr>
              <a:t>(</a:t>
            </a:r>
            <a:r>
              <a:rPr lang="id-ID" sz="2000" b="1" dirty="0">
                <a:solidFill>
                  <a:schemeClr val="tx1"/>
                </a:solidFill>
              </a:rPr>
              <a:t>1980 – 2000</a:t>
            </a:r>
            <a:r>
              <a:rPr lang="id-ID" sz="2000" b="1" dirty="0" smtClean="0">
                <a:solidFill>
                  <a:schemeClr val="tx1"/>
                </a:solidFill>
              </a:rPr>
              <a:t>)</a:t>
            </a:r>
            <a:endParaRPr lang="id-ID" sz="2000" b="1" dirty="0">
              <a:solidFill>
                <a:schemeClr val="tx1"/>
              </a:solidFill>
            </a:endParaRPr>
          </a:p>
        </p:txBody>
      </p:sp>
      <p:sp>
        <p:nvSpPr>
          <p:cNvPr id="8" name="TextBox 7"/>
          <p:cNvSpPr txBox="1"/>
          <p:nvPr/>
        </p:nvSpPr>
        <p:spPr>
          <a:xfrm>
            <a:off x="108857" y="4709122"/>
            <a:ext cx="8858680" cy="1477328"/>
          </a:xfrm>
          <a:prstGeom prst="rect">
            <a:avLst/>
          </a:prstGeom>
          <a:noFill/>
        </p:spPr>
        <p:txBody>
          <a:bodyPr wrap="square" rtlCol="0">
            <a:spAutoFit/>
          </a:bodyPr>
          <a:lstStyle/>
          <a:p>
            <a:pPr algn="just"/>
            <a:r>
              <a:rPr lang="id-ID" dirty="0"/>
              <a:t>P</a:t>
            </a:r>
            <a:r>
              <a:rPr lang="id-ID" dirty="0" smtClean="0"/>
              <a:t>ada </a:t>
            </a:r>
            <a:r>
              <a:rPr lang="id-ID" dirty="0"/>
              <a:t>masa ini operating system telah menggunakan Graphical User Interface(GUI) yaitu antar-muka komputer yang berbasis grafis yang sangat nyaman dan mudah digunakan. Pada masa ini juga dimulai era komputasi tersebar (distributed computer) dimana komputasi-komputasi tidak lagi berpusat di satu titik, tetapi dipecah dibanyak komputer sehingga tercapai kinerja yang lebih baik.</a:t>
            </a:r>
            <a:endParaRPr lang="id-ID" dirty="0"/>
          </a:p>
        </p:txBody>
      </p:sp>
      <p:sp>
        <p:nvSpPr>
          <p:cNvPr id="3"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sistem operasi dipergunakan untuk jaringan komputer dimana pemakai menyadari keberadaan komputer-komputer yang saling terhubung satu sama lainnya. Pada masa ini para pengguna juga telah dinyamankan dengan Graphical User Interface yaitu antar-muka komputer yang berbasis grafis yang sangat nyaman, pada masa ini juga dimulai era komputasi tersebar dimana komputasi-komputasi tidak lagi berpusat di satu titik, tetapi dipecah dibanyak komputer sehingga tercapai kinerja yang lebih baik.</a:t>
            </a:r>
            <a:endParaRPr kumimoji="0" lang="id-ID" altLang="id-ID"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800" b="0" i="0" u="none" strike="noStrike" cap="none" normalizeH="0" baseline="0" smtClean="0">
                <a:ln>
                  <a:noFill/>
                </a:ln>
                <a:solidFill>
                  <a:schemeClr val="tx1"/>
                </a:solidFill>
                <a:effectLst/>
                <a:latin typeface="Arial" panose="020B0604020202020204" pitchFamily="34" charset="0"/>
              </a:rPr>
              <a:t/>
            </a:r>
            <a:br>
              <a:rPr kumimoji="0" lang="id-ID" altLang="id-ID" sz="1800" b="0" i="0" u="none" strike="noStrike" cap="none" normalizeH="0" baseline="0" smtClean="0">
                <a:ln>
                  <a:noFill/>
                </a:ln>
                <a:solidFill>
                  <a:schemeClr val="tx1"/>
                </a:solidFill>
                <a:effectLst/>
                <a:latin typeface="Arial" panose="020B0604020202020204" pitchFamily="34" charset="0"/>
              </a:rPr>
            </a:br>
            <a:endParaRPr kumimoji="0" lang="id-ID" altLang="id-ID" sz="1800" b="0"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sistem operasi dipergunakan untuk jaringan komputer dimana pemakai menyadari keberadaan komputer-komputer yang saling terhubung satu sama lainnya. Pada masa ini para pengguna juga telah dinyamankan dengan Graphical User Interface yaitu antar-muka komputer yang berbasis grafis yang sangat nyaman, pada masa ini juga dimulai era komputasi tersebar dimana komputasi-komputasi tidak lagi berpusat di satu titik, tetapi dipecah dibanyak komputer sehingga tercapai kinerja yang lebih baik.</a:t>
            </a:r>
            <a:endParaRPr kumimoji="0" lang="id-ID" altLang="id-ID"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800" b="0" i="0" u="none" strike="noStrike" cap="none" normalizeH="0" baseline="0" smtClean="0">
                <a:ln>
                  <a:noFill/>
                </a:ln>
                <a:solidFill>
                  <a:schemeClr val="tx1"/>
                </a:solidFill>
                <a:effectLst/>
                <a:latin typeface="Arial" panose="020B0604020202020204" pitchFamily="34" charset="0"/>
              </a:rPr>
              <a:t/>
            </a:r>
            <a:br>
              <a:rPr kumimoji="0" lang="id-ID" altLang="id-ID" sz="1800" b="0" i="0" u="none" strike="noStrike" cap="none" normalizeH="0" baseline="0" smtClean="0">
                <a:ln>
                  <a:noFill/>
                </a:ln>
                <a:solidFill>
                  <a:schemeClr val="tx1"/>
                </a:solidFill>
                <a:effectLst/>
                <a:latin typeface="Arial" panose="020B0604020202020204" pitchFamily="34" charset="0"/>
              </a:rPr>
            </a:br>
            <a:endParaRPr kumimoji="0" lang="id-ID" altLang="id-ID"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400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Sejarah Perkembangan SO</a:t>
            </a:r>
            <a:endParaRPr lang="id-ID" dirty="0"/>
          </a:p>
        </p:txBody>
      </p:sp>
      <p:sp>
        <p:nvSpPr>
          <p:cNvPr id="5" name="Rounded Rectangle 4"/>
          <p:cNvSpPr/>
          <p:nvPr/>
        </p:nvSpPr>
        <p:spPr>
          <a:xfrm>
            <a:off x="108857" y="1494972"/>
            <a:ext cx="4078132" cy="624114"/>
          </a:xfrm>
          <a:prstGeom prst="roundRect">
            <a:avLst/>
          </a:prstGeom>
          <a:solidFill>
            <a:srgbClr val="C5B357"/>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id-ID" sz="2000" b="1" dirty="0" smtClean="0">
                <a:solidFill>
                  <a:schemeClr val="tx1"/>
                </a:solidFill>
              </a:rPr>
              <a:t>Generasi Kelima (2000 - Sekarang)</a:t>
            </a:r>
            <a:endParaRPr lang="id-ID" sz="2000" b="1" dirty="0">
              <a:solidFill>
                <a:schemeClr val="tx1"/>
              </a:solidFill>
            </a:endParaRPr>
          </a:p>
        </p:txBody>
      </p:sp>
      <p:sp>
        <p:nvSpPr>
          <p:cNvPr id="6" name="TextBox 5"/>
          <p:cNvSpPr txBox="1"/>
          <p:nvPr/>
        </p:nvSpPr>
        <p:spPr>
          <a:xfrm>
            <a:off x="108857" y="2278743"/>
            <a:ext cx="8858680" cy="1477328"/>
          </a:xfrm>
          <a:prstGeom prst="rect">
            <a:avLst/>
          </a:prstGeom>
          <a:noFill/>
        </p:spPr>
        <p:txBody>
          <a:bodyPr wrap="square" rtlCol="0">
            <a:spAutoFit/>
          </a:bodyPr>
          <a:lstStyle/>
          <a:p>
            <a:pPr algn="just"/>
            <a:r>
              <a:rPr lang="id-ID" dirty="0"/>
              <a:t>Generasi Selanjutnya pada generasi ini diperkenalkan Operating system yang berada dalam sebuah Operating system dan Operating system bergerak (Mobile) pada perangkat bergerak seperti: PDA, Poket PC, Laptop, Notebook dan NetBook. Operating system jaringan virtual juga berkembang, sehingga dalam satu jaringan hanya diinstal satu buah Operating system pada perangkat Server.</a:t>
            </a:r>
            <a:endParaRPr lang="id-ID" dirty="0"/>
          </a:p>
        </p:txBody>
      </p:sp>
    </p:spTree>
    <p:extLst>
      <p:ext uri="{BB962C8B-B14F-4D97-AF65-F5344CB8AC3E}">
        <p14:creationId xmlns:p14="http://schemas.microsoft.com/office/powerpoint/2010/main" val="563136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Sejarah Perkembangan SO</a:t>
            </a:r>
            <a:endParaRPr lang="id-ID" dirty="0"/>
          </a:p>
        </p:txBody>
      </p:sp>
      <p:sp>
        <p:nvSpPr>
          <p:cNvPr id="5" name="Rounded Rectangle 4"/>
          <p:cNvSpPr/>
          <p:nvPr/>
        </p:nvSpPr>
        <p:spPr>
          <a:xfrm>
            <a:off x="2863516" y="2856269"/>
            <a:ext cx="3131648" cy="624114"/>
          </a:xfrm>
          <a:prstGeom prst="roundRect">
            <a:avLst/>
          </a:prstGeom>
          <a:solidFill>
            <a:srgbClr val="C5B357"/>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id-ID" sz="2000" b="1" dirty="0" smtClean="0">
                <a:solidFill>
                  <a:schemeClr val="tx1"/>
                </a:solidFill>
              </a:rPr>
              <a:t>Arsitektur Komputer</a:t>
            </a:r>
            <a:endParaRPr lang="id-ID" sz="2000" b="1" dirty="0">
              <a:solidFill>
                <a:schemeClr val="tx1"/>
              </a:solidFill>
            </a:endParaRPr>
          </a:p>
        </p:txBody>
      </p:sp>
      <p:sp>
        <p:nvSpPr>
          <p:cNvPr id="6" name="TextBox 5"/>
          <p:cNvSpPr txBox="1"/>
          <p:nvPr/>
        </p:nvSpPr>
        <p:spPr>
          <a:xfrm>
            <a:off x="0" y="3480383"/>
            <a:ext cx="8858680" cy="954107"/>
          </a:xfrm>
          <a:prstGeom prst="rect">
            <a:avLst/>
          </a:prstGeom>
          <a:noFill/>
        </p:spPr>
        <p:txBody>
          <a:bodyPr wrap="square" rtlCol="0">
            <a:spAutoFit/>
          </a:bodyPr>
          <a:lstStyle/>
          <a:p>
            <a:pPr algn="ctr"/>
            <a:r>
              <a:rPr lang="id-ID" sz="2800" dirty="0" smtClean="0"/>
              <a:t>Konsep perencanaan dan struktur pengoprasian dasar dari sitem komputer</a:t>
            </a:r>
            <a:endParaRPr lang="id-ID" sz="2800" dirty="0"/>
          </a:p>
        </p:txBody>
      </p:sp>
    </p:spTree>
    <p:extLst>
      <p:ext uri="{BB962C8B-B14F-4D97-AF65-F5344CB8AC3E}">
        <p14:creationId xmlns:p14="http://schemas.microsoft.com/office/powerpoint/2010/main" val="2339758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Sejarah Perkembangan SO</a:t>
            </a:r>
            <a:endParaRPr lang="id-ID" dirty="0"/>
          </a:p>
        </p:txBody>
      </p:sp>
      <p:sp>
        <p:nvSpPr>
          <p:cNvPr id="3" name="Content Placeholder 2"/>
          <p:cNvSpPr>
            <a:spLocks noGrp="1"/>
          </p:cNvSpPr>
          <p:nvPr>
            <p:ph idx="1"/>
          </p:nvPr>
        </p:nvSpPr>
        <p:spPr/>
        <p:txBody>
          <a:bodyPr/>
          <a:lstStyle/>
          <a:p>
            <a:r>
              <a:rPr lang="id-ID" dirty="0" smtClean="0"/>
              <a:t>Arsitektur perangkat keras tradisional terdiri dari 4 komponen utama</a:t>
            </a:r>
          </a:p>
          <a:p>
            <a:pPr lvl="1"/>
            <a:r>
              <a:rPr lang="id-ID" dirty="0" smtClean="0"/>
              <a:t>Prosesor</a:t>
            </a:r>
          </a:p>
          <a:p>
            <a:pPr lvl="1"/>
            <a:r>
              <a:rPr lang="id-ID" dirty="0" smtClean="0"/>
              <a:t>Memori Penyimpanan</a:t>
            </a:r>
          </a:p>
          <a:p>
            <a:pPr lvl="1"/>
            <a:r>
              <a:rPr lang="id-ID" dirty="0" smtClean="0"/>
              <a:t>Masukan (</a:t>
            </a:r>
            <a:r>
              <a:rPr lang="id-ID" i="1" dirty="0" smtClean="0"/>
              <a:t>input</a:t>
            </a:r>
            <a:r>
              <a:rPr lang="id-ID" dirty="0" smtClean="0"/>
              <a:t>)</a:t>
            </a:r>
          </a:p>
          <a:p>
            <a:pPr lvl="1"/>
            <a:r>
              <a:rPr lang="id-ID" dirty="0" smtClean="0"/>
              <a:t>Keluaran (</a:t>
            </a:r>
            <a:r>
              <a:rPr lang="id-ID" i="1" dirty="0" smtClean="0"/>
              <a:t>output</a:t>
            </a:r>
            <a:r>
              <a:rPr lang="id-ID" dirty="0" smtClean="0"/>
              <a:t>)</a:t>
            </a:r>
          </a:p>
          <a:p>
            <a:r>
              <a:rPr lang="id-ID" dirty="0" smtClean="0"/>
              <a:t>Model ini sering dikenal dengan nama arsitektur von-Neumann</a:t>
            </a:r>
            <a:endParaRPr lang="id-ID" dirty="0"/>
          </a:p>
        </p:txBody>
      </p:sp>
    </p:spTree>
    <p:extLst>
      <p:ext uri="{BB962C8B-B14F-4D97-AF65-F5344CB8AC3E}">
        <p14:creationId xmlns:p14="http://schemas.microsoft.com/office/powerpoint/2010/main" val="1773512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Sejarah Perkembangan SO</a:t>
            </a:r>
            <a:endParaRPr lang="id-ID" dirty="0"/>
          </a:p>
        </p:txBody>
      </p:sp>
      <p:sp>
        <p:nvSpPr>
          <p:cNvPr id="3" name="Content Placeholder 2"/>
          <p:cNvSpPr>
            <a:spLocks noGrp="1"/>
          </p:cNvSpPr>
          <p:nvPr>
            <p:ph idx="1"/>
          </p:nvPr>
        </p:nvSpPr>
        <p:spPr/>
        <p:txBody>
          <a:bodyPr/>
          <a:lstStyle/>
          <a:p>
            <a:r>
              <a:rPr lang="id-ID" dirty="0" smtClean="0"/>
              <a:t>Bagan arsitektur komputer von-Neumann</a:t>
            </a:r>
            <a:endParaRPr lang="id-ID" dirty="0"/>
          </a:p>
        </p:txBody>
      </p:sp>
      <p:grpSp>
        <p:nvGrpSpPr>
          <p:cNvPr id="15" name="Group 14"/>
          <p:cNvGrpSpPr/>
          <p:nvPr/>
        </p:nvGrpSpPr>
        <p:grpSpPr>
          <a:xfrm>
            <a:off x="1481328" y="2779776"/>
            <a:ext cx="6187440" cy="2229612"/>
            <a:chOff x="1252728" y="2578608"/>
            <a:chExt cx="6187440" cy="2229612"/>
          </a:xfrm>
        </p:grpSpPr>
        <p:sp>
          <p:nvSpPr>
            <p:cNvPr id="4" name="Rectangle 3"/>
            <p:cNvSpPr/>
            <p:nvPr/>
          </p:nvSpPr>
          <p:spPr>
            <a:xfrm>
              <a:off x="1252728" y="2578608"/>
              <a:ext cx="1783080" cy="914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Masukan</a:t>
              </a:r>
            </a:p>
            <a:p>
              <a:pPr algn="ctr"/>
              <a:r>
                <a:rPr lang="id-ID" dirty="0" smtClean="0"/>
                <a:t>(</a:t>
              </a:r>
              <a:r>
                <a:rPr lang="id-ID" i="1" dirty="0" smtClean="0"/>
                <a:t>input</a:t>
              </a:r>
              <a:r>
                <a:rPr lang="id-ID" dirty="0" smtClean="0"/>
                <a:t>)</a:t>
              </a:r>
              <a:endParaRPr lang="id-ID" dirty="0"/>
            </a:p>
          </p:txBody>
        </p:sp>
        <p:sp>
          <p:nvSpPr>
            <p:cNvPr id="5" name="Rectangle 4"/>
            <p:cNvSpPr/>
            <p:nvPr/>
          </p:nvSpPr>
          <p:spPr>
            <a:xfrm>
              <a:off x="5657088" y="2578608"/>
              <a:ext cx="1783080" cy="914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Luaran</a:t>
              </a:r>
            </a:p>
            <a:p>
              <a:pPr algn="ctr"/>
              <a:r>
                <a:rPr lang="id-ID" dirty="0" smtClean="0"/>
                <a:t>(</a:t>
              </a:r>
              <a:r>
                <a:rPr lang="id-ID" i="1" dirty="0" smtClean="0"/>
                <a:t>output</a:t>
              </a:r>
              <a:r>
                <a:rPr lang="id-ID" dirty="0" smtClean="0"/>
                <a:t>)</a:t>
              </a:r>
              <a:endParaRPr lang="id-ID" dirty="0"/>
            </a:p>
          </p:txBody>
        </p:sp>
        <p:sp>
          <p:nvSpPr>
            <p:cNvPr id="6" name="Rectangle 5"/>
            <p:cNvSpPr/>
            <p:nvPr/>
          </p:nvSpPr>
          <p:spPr>
            <a:xfrm>
              <a:off x="3454908" y="2578608"/>
              <a:ext cx="1783080" cy="914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Prosesor</a:t>
              </a:r>
            </a:p>
            <a:p>
              <a:pPr algn="ctr"/>
              <a:r>
                <a:rPr lang="id-ID" dirty="0" smtClean="0"/>
                <a:t>(CPU)</a:t>
              </a:r>
              <a:endParaRPr lang="id-ID" dirty="0"/>
            </a:p>
          </p:txBody>
        </p:sp>
        <p:sp>
          <p:nvSpPr>
            <p:cNvPr id="7" name="Rectangle 6"/>
            <p:cNvSpPr/>
            <p:nvPr/>
          </p:nvSpPr>
          <p:spPr>
            <a:xfrm>
              <a:off x="3454908" y="3893820"/>
              <a:ext cx="1783080" cy="914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Memory</a:t>
              </a:r>
              <a:endParaRPr lang="id-ID" dirty="0"/>
            </a:p>
          </p:txBody>
        </p:sp>
        <p:cxnSp>
          <p:nvCxnSpPr>
            <p:cNvPr id="9" name="Straight Connector 8"/>
            <p:cNvCxnSpPr>
              <a:stCxn id="7" idx="0"/>
              <a:endCxn id="6" idx="2"/>
            </p:cNvCxnSpPr>
            <p:nvPr/>
          </p:nvCxnSpPr>
          <p:spPr>
            <a:xfrm flipV="1">
              <a:off x="4346448" y="3493008"/>
              <a:ext cx="0" cy="40081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3"/>
              <a:endCxn id="6" idx="1"/>
            </p:cNvCxnSpPr>
            <p:nvPr/>
          </p:nvCxnSpPr>
          <p:spPr>
            <a:xfrm>
              <a:off x="3035808" y="3035808"/>
              <a:ext cx="4191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3"/>
              <a:endCxn id="5" idx="1"/>
            </p:cNvCxnSpPr>
            <p:nvPr/>
          </p:nvCxnSpPr>
          <p:spPr>
            <a:xfrm>
              <a:off x="5237988" y="3035808"/>
              <a:ext cx="4191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717036" y="5980191"/>
            <a:ext cx="5298245" cy="261610"/>
          </a:xfrm>
          <a:prstGeom prst="rect">
            <a:avLst/>
          </a:prstGeom>
          <a:noFill/>
        </p:spPr>
        <p:txBody>
          <a:bodyPr wrap="none" rtlCol="0">
            <a:spAutoFit/>
          </a:bodyPr>
          <a:lstStyle/>
          <a:p>
            <a:r>
              <a:rPr lang="id-ID" sz="1100" dirty="0" smtClean="0"/>
              <a:t>Adaptasi dari: Pengantar Sistem Operasi Komputer v4, Masyarakat Digital Gotong Royong</a:t>
            </a:r>
            <a:endParaRPr lang="id-ID" sz="1100" dirty="0"/>
          </a:p>
        </p:txBody>
      </p:sp>
    </p:spTree>
    <p:extLst>
      <p:ext uri="{BB962C8B-B14F-4D97-AF65-F5344CB8AC3E}">
        <p14:creationId xmlns:p14="http://schemas.microsoft.com/office/powerpoint/2010/main" val="319581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Pendahuluan</a:t>
            </a:r>
            <a:endParaRPr lang="id-ID" dirty="0"/>
          </a:p>
        </p:txBody>
      </p:sp>
      <p:sp>
        <p:nvSpPr>
          <p:cNvPr id="3" name="Content Placeholder 2"/>
          <p:cNvSpPr>
            <a:spLocks noGrp="1"/>
          </p:cNvSpPr>
          <p:nvPr>
            <p:ph idx="1"/>
          </p:nvPr>
        </p:nvSpPr>
        <p:spPr/>
        <p:txBody>
          <a:bodyPr/>
          <a:lstStyle/>
          <a:p>
            <a:r>
              <a:rPr lang="id-ID" dirty="0" smtClean="0"/>
              <a:t>Tujuan perkuliahan bagi mahasiswa:</a:t>
            </a:r>
          </a:p>
          <a:p>
            <a:pPr lvl="1"/>
            <a:r>
              <a:rPr lang="id-ID" dirty="0" smtClean="0"/>
              <a:t>Memperkenalkan sejarah sistem operasi kepada mahasiswa</a:t>
            </a:r>
          </a:p>
          <a:p>
            <a:pPr lvl="1"/>
            <a:r>
              <a:rPr lang="id-ID" dirty="0" smtClean="0"/>
              <a:t>Memperkenalkan peran sistem operasi pada komputer</a:t>
            </a:r>
          </a:p>
          <a:p>
            <a:pPr lvl="1"/>
            <a:r>
              <a:rPr lang="id-ID" dirty="0" smtClean="0"/>
              <a:t>Memperkenalkan variasi sistem operasi yang ada</a:t>
            </a:r>
          </a:p>
          <a:p>
            <a:endParaRPr lang="id-ID" dirty="0" smtClean="0"/>
          </a:p>
          <a:p>
            <a:endParaRPr lang="id-ID" dirty="0" smtClean="0"/>
          </a:p>
          <a:p>
            <a:endParaRPr lang="id-ID" dirty="0" smtClean="0"/>
          </a:p>
          <a:p>
            <a:endParaRPr lang="id-ID" dirty="0" smtClean="0"/>
          </a:p>
        </p:txBody>
      </p:sp>
    </p:spTree>
    <p:extLst>
      <p:ext uri="{BB962C8B-B14F-4D97-AF65-F5344CB8AC3E}">
        <p14:creationId xmlns:p14="http://schemas.microsoft.com/office/powerpoint/2010/main" val="3956693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Hari </a:t>
            </a:r>
            <a:r>
              <a:rPr lang="id-ID" dirty="0" smtClean="0"/>
              <a:t>Gini Belajar </a:t>
            </a:r>
            <a:r>
              <a:rPr lang="id-ID" dirty="0"/>
              <a:t>Sistem Operasi?</a:t>
            </a:r>
          </a:p>
        </p:txBody>
      </p:sp>
      <p:sp>
        <p:nvSpPr>
          <p:cNvPr id="3" name="Content Placeholder 2"/>
          <p:cNvSpPr>
            <a:spLocks noGrp="1"/>
          </p:cNvSpPr>
          <p:nvPr>
            <p:ph idx="1"/>
          </p:nvPr>
        </p:nvSpPr>
        <p:spPr/>
        <p:txBody>
          <a:bodyPr/>
          <a:lstStyle/>
          <a:p>
            <a:r>
              <a:rPr lang="id-ID" dirty="0" smtClean="0"/>
              <a:t>Terlepas dari perubahan tersebut banyak aspek yang tetap sama </a:t>
            </a:r>
          </a:p>
          <a:p>
            <a:pPr lvl="1"/>
            <a:r>
              <a:rPr lang="id-ID" dirty="0" smtClean="0"/>
              <a:t>Model arsitektur von-neumann</a:t>
            </a:r>
          </a:p>
          <a:p>
            <a:pPr lvl="1"/>
            <a:r>
              <a:rPr lang="id-ID" dirty="0" smtClean="0"/>
              <a:t>Proses</a:t>
            </a:r>
          </a:p>
          <a:p>
            <a:pPr lvl="1"/>
            <a:r>
              <a:rPr lang="id-ID" dirty="0" smtClean="0"/>
              <a:t>Memory</a:t>
            </a:r>
          </a:p>
          <a:p>
            <a:pPr lvl="1"/>
            <a:r>
              <a:rPr lang="id-ID" dirty="0" smtClean="0"/>
              <a:t>Masukan luaran atau I/O</a:t>
            </a:r>
          </a:p>
          <a:p>
            <a:r>
              <a:rPr lang="id-ID" dirty="0" smtClean="0"/>
              <a:t>Mempelajari sistem operasi masih tetap serelevan abad lalu</a:t>
            </a:r>
          </a:p>
          <a:p>
            <a:endParaRPr lang="id-ID" dirty="0"/>
          </a:p>
        </p:txBody>
      </p:sp>
    </p:spTree>
    <p:extLst>
      <p:ext uri="{BB962C8B-B14F-4D97-AF65-F5344CB8AC3E}">
        <p14:creationId xmlns:p14="http://schemas.microsoft.com/office/powerpoint/2010/main" val="4127231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Varian Sistem Operasi</a:t>
            </a:r>
            <a:endParaRPr lang="id-ID" dirty="0"/>
          </a:p>
        </p:txBody>
      </p:sp>
    </p:spTree>
    <p:extLst>
      <p:ext uri="{BB962C8B-B14F-4D97-AF65-F5344CB8AC3E}">
        <p14:creationId xmlns:p14="http://schemas.microsoft.com/office/powerpoint/2010/main" val="3016118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Merk Dagang Sistem Operasi</a:t>
            </a:r>
            <a:endParaRPr lang="id-ID" dirty="0"/>
          </a:p>
        </p:txBody>
      </p:sp>
      <p:pic>
        <p:nvPicPr>
          <p:cNvPr id="1026" name="Picture 2" descr="windows-10-launch-patch-32-bit-logo.png (256×25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2844" y="1525492"/>
            <a:ext cx="1811463" cy="18114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4a4d002e-a9a7-4bbe-b51d-9d780daf8f41-debian.png (256×2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173" y="3620818"/>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S-X-10.11_El-Capitan-icon-256x256.png (256×2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070" y="1690689"/>
            <a:ext cx="1532193" cy="15321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buntu.png (256×2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1703" y="4126039"/>
            <a:ext cx="1867534" cy="18675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b4faab11cfd893498124b43c94566bb.jpg (256×2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631" y="4324906"/>
            <a:ext cx="1922812" cy="19228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os-logo.jpg (256×2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8903" y="1498060"/>
            <a:ext cx="2196719" cy="219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327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Windows</a:t>
            </a:r>
            <a:endParaRPr lang="id-ID" dirty="0"/>
          </a:p>
        </p:txBody>
      </p:sp>
      <p:sp>
        <p:nvSpPr>
          <p:cNvPr id="3" name="Content Placeholder 2"/>
          <p:cNvSpPr>
            <a:spLocks noGrp="1"/>
          </p:cNvSpPr>
          <p:nvPr>
            <p:ph idx="1"/>
          </p:nvPr>
        </p:nvSpPr>
        <p:spPr/>
        <p:txBody>
          <a:bodyPr/>
          <a:lstStyle/>
          <a:p>
            <a:r>
              <a:rPr lang="id-ID" dirty="0"/>
              <a:t>Windows dikembangkan oleh perusahaan raksasa Microsoft</a:t>
            </a:r>
          </a:p>
          <a:p>
            <a:r>
              <a:rPr lang="id-ID" dirty="0" smtClean="0"/>
              <a:t>Hampir 90% pangsa pasar sistem operasi komputer didominasi oleh Windows</a:t>
            </a:r>
          </a:p>
          <a:p>
            <a:pPr lvl="1"/>
            <a:r>
              <a:rPr lang="id-ID" dirty="0" smtClean="0"/>
              <a:t>Umum digunakan pada industri, kantor pemerintahan, komputer rumah</a:t>
            </a:r>
          </a:p>
        </p:txBody>
      </p:sp>
    </p:spTree>
    <p:extLst>
      <p:ext uri="{BB962C8B-B14F-4D97-AF65-F5344CB8AC3E}">
        <p14:creationId xmlns:p14="http://schemas.microsoft.com/office/powerpoint/2010/main" val="4029912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Windows</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Kelebihan:</a:t>
            </a:r>
          </a:p>
          <a:p>
            <a:pPr lvl="1"/>
            <a:r>
              <a:rPr lang="id-ID" dirty="0" smtClean="0"/>
              <a:t>Kompatibilitas, banyak aplikasi, driver perangkat keras, atau game yang berjalan dengan baik</a:t>
            </a:r>
          </a:p>
          <a:p>
            <a:pPr lvl="1"/>
            <a:r>
              <a:rPr lang="id-ID" dirty="0" smtClean="0"/>
              <a:t>Banyak pengguna, komunitas besar, dukungan yang baik dari komunitas</a:t>
            </a:r>
          </a:p>
          <a:p>
            <a:r>
              <a:rPr lang="id-ID" dirty="0" smtClean="0"/>
              <a:t>Kekurangan:</a:t>
            </a:r>
          </a:p>
          <a:p>
            <a:pPr lvl="1"/>
            <a:r>
              <a:rPr lang="id-ID" dirty="0" smtClean="0"/>
              <a:t>Perlu antivirus, Windows menjadi sasaran utama para pembuat virus komputer</a:t>
            </a:r>
          </a:p>
          <a:p>
            <a:pPr lvl="1"/>
            <a:r>
              <a:rPr lang="id-ID" dirty="0" smtClean="0"/>
              <a:t>Butuh sumberdaya memori yang cukup besar</a:t>
            </a:r>
          </a:p>
          <a:p>
            <a:pPr lvl="1"/>
            <a:r>
              <a:rPr lang="id-ID" dirty="0" smtClean="0"/>
              <a:t>Harganya cukup mahal</a:t>
            </a:r>
            <a:endParaRPr lang="id-ID" dirty="0"/>
          </a:p>
        </p:txBody>
      </p:sp>
    </p:spTree>
    <p:extLst>
      <p:ext uri="{BB962C8B-B14F-4D97-AF65-F5344CB8AC3E}">
        <p14:creationId xmlns:p14="http://schemas.microsoft.com/office/powerpoint/2010/main" val="1491662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Macintosh OSX</a:t>
            </a:r>
            <a:endParaRPr lang="id-ID" dirty="0"/>
          </a:p>
        </p:txBody>
      </p:sp>
      <p:sp>
        <p:nvSpPr>
          <p:cNvPr id="3" name="Content Placeholder 2"/>
          <p:cNvSpPr>
            <a:spLocks noGrp="1"/>
          </p:cNvSpPr>
          <p:nvPr>
            <p:ph idx="1"/>
          </p:nvPr>
        </p:nvSpPr>
        <p:spPr/>
        <p:txBody>
          <a:bodyPr/>
          <a:lstStyle/>
          <a:p>
            <a:r>
              <a:rPr lang="id-ID" dirty="0" smtClean="0"/>
              <a:t>Sistem operasi ini lebih tua dari Windows</a:t>
            </a:r>
          </a:p>
          <a:p>
            <a:pPr lvl="1"/>
            <a:r>
              <a:rPr lang="id-ID" dirty="0" smtClean="0"/>
              <a:t>Windows (1985) vs Macintosh (1984)</a:t>
            </a:r>
          </a:p>
          <a:p>
            <a:r>
              <a:rPr lang="id-ID" dirty="0" smtClean="0"/>
              <a:t>Sistem operasi berbasis grafis yang sukses pertama kali</a:t>
            </a:r>
          </a:p>
          <a:p>
            <a:r>
              <a:rPr lang="id-ID" dirty="0" smtClean="0"/>
              <a:t>Sistem operasi Macintosh OSX biasa disingkat OSX atau MacOS atau Mac</a:t>
            </a:r>
            <a:endParaRPr lang="id-ID" dirty="0"/>
          </a:p>
        </p:txBody>
      </p:sp>
    </p:spTree>
    <p:extLst>
      <p:ext uri="{BB962C8B-B14F-4D97-AF65-F5344CB8AC3E}">
        <p14:creationId xmlns:p14="http://schemas.microsoft.com/office/powerpoint/2010/main" val="799279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Macintosh OSX</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Kelebihan:</a:t>
            </a:r>
          </a:p>
          <a:p>
            <a:pPr lvl="1"/>
            <a:r>
              <a:rPr lang="id-ID" dirty="0" smtClean="0"/>
              <a:t>Hampir tidak ada virus akibat dari pangsa pasar OS yang dikuasai Windows</a:t>
            </a:r>
          </a:p>
          <a:p>
            <a:pPr lvl="1"/>
            <a:r>
              <a:rPr lang="id-ID" dirty="0" smtClean="0"/>
              <a:t>Tampilan grafis antarmuka yang lebih baik dari Windows</a:t>
            </a:r>
          </a:p>
          <a:p>
            <a:pPr lvl="1"/>
            <a:r>
              <a:rPr lang="id-ID" dirty="0" smtClean="0"/>
              <a:t>Lebih tangguh, jarang terjadi </a:t>
            </a:r>
            <a:r>
              <a:rPr lang="id-ID" i="1" dirty="0" smtClean="0"/>
              <a:t>crash</a:t>
            </a:r>
          </a:p>
          <a:p>
            <a:r>
              <a:rPr lang="id-ID" dirty="0" smtClean="0"/>
              <a:t>Kekurangan:</a:t>
            </a:r>
          </a:p>
          <a:p>
            <a:pPr lvl="1"/>
            <a:r>
              <a:rPr lang="id-ID" dirty="0" smtClean="0"/>
              <a:t>Lebih mahal dari Windows</a:t>
            </a:r>
          </a:p>
          <a:p>
            <a:pPr lvl="1"/>
            <a:r>
              <a:rPr lang="id-ID" dirty="0" smtClean="0"/>
              <a:t>Hardware khusus Apple, tidak bisa dijalankan di komputer pada umumnya</a:t>
            </a:r>
          </a:p>
          <a:p>
            <a:pPr lvl="1"/>
            <a:r>
              <a:rPr lang="id-ID" dirty="0" smtClean="0"/>
              <a:t>Tidak banyak tersedia aplikasi dan game di MAC</a:t>
            </a:r>
          </a:p>
          <a:p>
            <a:endParaRPr lang="id-ID" dirty="0" smtClean="0"/>
          </a:p>
          <a:p>
            <a:endParaRPr lang="id-ID" dirty="0" smtClean="0"/>
          </a:p>
          <a:p>
            <a:endParaRPr lang="id-ID" dirty="0"/>
          </a:p>
        </p:txBody>
      </p:sp>
    </p:spTree>
    <p:extLst>
      <p:ext uri="{BB962C8B-B14F-4D97-AF65-F5344CB8AC3E}">
        <p14:creationId xmlns:p14="http://schemas.microsoft.com/office/powerpoint/2010/main" val="3230989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Linux</a:t>
            </a:r>
            <a:endParaRPr lang="id-ID" dirty="0"/>
          </a:p>
        </p:txBody>
      </p:sp>
      <p:sp>
        <p:nvSpPr>
          <p:cNvPr id="3" name="Content Placeholder 2"/>
          <p:cNvSpPr>
            <a:spLocks noGrp="1"/>
          </p:cNvSpPr>
          <p:nvPr>
            <p:ph idx="1"/>
          </p:nvPr>
        </p:nvSpPr>
        <p:spPr/>
        <p:txBody>
          <a:bodyPr/>
          <a:lstStyle/>
          <a:p>
            <a:r>
              <a:rPr lang="id-ID" dirty="0" smtClean="0"/>
              <a:t>Sistem operasi yang bersifat </a:t>
            </a:r>
            <a:r>
              <a:rPr lang="id-ID" i="1" dirty="0" smtClean="0"/>
              <a:t>opensource</a:t>
            </a:r>
          </a:p>
          <a:p>
            <a:pPr lvl="1"/>
            <a:r>
              <a:rPr lang="id-ID" dirty="0" smtClean="0"/>
              <a:t>Gratis</a:t>
            </a:r>
          </a:p>
          <a:p>
            <a:pPr lvl="1"/>
            <a:r>
              <a:rPr lang="id-ID" dirty="0" smtClean="0"/>
              <a:t>Bebas dimodifikasi oleh pengguna</a:t>
            </a:r>
          </a:p>
          <a:p>
            <a:r>
              <a:rPr lang="id-ID" dirty="0" smtClean="0"/>
              <a:t>Linux </a:t>
            </a:r>
            <a:r>
              <a:rPr lang="id-ID" dirty="0"/>
              <a:t>hanya merupakan kernel. Banyak variasi linux yang dikembangkan sesuai dengan kebutuhan </a:t>
            </a:r>
            <a:r>
              <a:rPr lang="id-ID" dirty="0" smtClean="0"/>
              <a:t>pengguna</a:t>
            </a:r>
          </a:p>
          <a:p>
            <a:pPr lvl="1"/>
            <a:r>
              <a:rPr lang="id-ID" dirty="0" smtClean="0"/>
              <a:t>Ubuntu, Lubuntu, OpenSuSe, Debian, RedHat, dll </a:t>
            </a:r>
            <a:endParaRPr lang="id-ID" dirty="0"/>
          </a:p>
          <a:p>
            <a:endParaRPr lang="id-ID" dirty="0" smtClean="0"/>
          </a:p>
          <a:p>
            <a:endParaRPr lang="id-ID" dirty="0"/>
          </a:p>
        </p:txBody>
      </p:sp>
    </p:spTree>
    <p:extLst>
      <p:ext uri="{BB962C8B-B14F-4D97-AF65-F5344CB8AC3E}">
        <p14:creationId xmlns:p14="http://schemas.microsoft.com/office/powerpoint/2010/main" val="106356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Linux</a:t>
            </a:r>
            <a:endParaRPr lang="id-ID" dirty="0"/>
          </a:p>
        </p:txBody>
      </p:sp>
      <p:sp>
        <p:nvSpPr>
          <p:cNvPr id="3" name="Content Placeholder 2"/>
          <p:cNvSpPr>
            <a:spLocks noGrp="1"/>
          </p:cNvSpPr>
          <p:nvPr>
            <p:ph idx="1"/>
          </p:nvPr>
        </p:nvSpPr>
        <p:spPr/>
        <p:txBody>
          <a:bodyPr>
            <a:normAutofit fontScale="92500"/>
          </a:bodyPr>
          <a:lstStyle/>
          <a:p>
            <a:r>
              <a:rPr lang="id-ID" dirty="0" smtClean="0"/>
              <a:t>Kelebihan:</a:t>
            </a:r>
          </a:p>
          <a:p>
            <a:pPr lvl="1"/>
            <a:r>
              <a:rPr lang="id-ID" dirty="0" smtClean="0"/>
              <a:t>Gratis!</a:t>
            </a:r>
          </a:p>
          <a:p>
            <a:pPr lvl="1"/>
            <a:r>
              <a:rPr lang="id-ID" dirty="0" smtClean="0"/>
              <a:t>Hampir tidak ada virus, sama seperti Macintosh OSX</a:t>
            </a:r>
          </a:p>
          <a:p>
            <a:r>
              <a:rPr lang="id-ID" dirty="0" smtClean="0"/>
              <a:t>Kekurangan:</a:t>
            </a:r>
          </a:p>
          <a:p>
            <a:pPr lvl="1"/>
            <a:r>
              <a:rPr lang="id-ID" dirty="0" smtClean="0"/>
              <a:t>Karena masih didominasi Windows, aplikasi dan game juga tidak banyak berjalan di Linux</a:t>
            </a:r>
          </a:p>
          <a:p>
            <a:pPr lvl="1"/>
            <a:r>
              <a:rPr lang="id-ID" dirty="0" smtClean="0"/>
              <a:t>Meskipun ada beberapa varian Linux yang mudah digunakan, cukup banyak juga varian Linux yang sulit digunakan (butuh pengetahuan tentang komputer)</a:t>
            </a:r>
          </a:p>
          <a:p>
            <a:endParaRPr lang="id-ID" dirty="0"/>
          </a:p>
        </p:txBody>
      </p:sp>
    </p:spTree>
    <p:extLst>
      <p:ext uri="{BB962C8B-B14F-4D97-AF65-F5344CB8AC3E}">
        <p14:creationId xmlns:p14="http://schemas.microsoft.com/office/powerpoint/2010/main" val="3571521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Android</a:t>
            </a:r>
            <a:endParaRPr lang="id-ID" dirty="0"/>
          </a:p>
        </p:txBody>
      </p:sp>
      <p:sp>
        <p:nvSpPr>
          <p:cNvPr id="3" name="Content Placeholder 2"/>
          <p:cNvSpPr>
            <a:spLocks noGrp="1"/>
          </p:cNvSpPr>
          <p:nvPr>
            <p:ph idx="1"/>
          </p:nvPr>
        </p:nvSpPr>
        <p:spPr/>
        <p:txBody>
          <a:bodyPr/>
          <a:lstStyle/>
          <a:p>
            <a:r>
              <a:rPr lang="id-ID" dirty="0" smtClean="0"/>
              <a:t>Sistem operasi pada ponsel cerdas atau tablet</a:t>
            </a:r>
          </a:p>
          <a:p>
            <a:r>
              <a:rPr lang="id-ID" dirty="0" smtClean="0"/>
              <a:t>Dibangun berdasarkan modifikasi dari kernel Linux</a:t>
            </a:r>
          </a:p>
          <a:p>
            <a:r>
              <a:rPr lang="id-ID" dirty="0" smtClean="0"/>
              <a:t>Memenuhi kebutuhan akan sistem operasi yang hemat energi</a:t>
            </a:r>
          </a:p>
          <a:p>
            <a:pPr lvl="1"/>
            <a:r>
              <a:rPr lang="id-ID" dirty="0" smtClean="0"/>
              <a:t>Berjalan di ponsel cerdas yang memakai baterai sebagai sumber energi</a:t>
            </a:r>
            <a:endParaRPr lang="id-ID" dirty="0"/>
          </a:p>
        </p:txBody>
      </p:sp>
    </p:spTree>
    <p:extLst>
      <p:ext uri="{BB962C8B-B14F-4D97-AF65-F5344CB8AC3E}">
        <p14:creationId xmlns:p14="http://schemas.microsoft.com/office/powerpoint/2010/main" val="1089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Perkembangan sistem operasi</a:t>
            </a:r>
            <a:endParaRPr lang="id-ID" dirty="0"/>
          </a:p>
        </p:txBody>
      </p:sp>
    </p:spTree>
    <p:extLst>
      <p:ext uri="{BB962C8B-B14F-4D97-AF65-F5344CB8AC3E}">
        <p14:creationId xmlns:p14="http://schemas.microsoft.com/office/powerpoint/2010/main" val="976452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Varian Sistem Operasi Lainnya</a:t>
            </a:r>
            <a:endParaRPr lang="id-ID" dirty="0"/>
          </a:p>
        </p:txBody>
      </p:sp>
      <p:sp>
        <p:nvSpPr>
          <p:cNvPr id="3" name="Content Placeholder 2"/>
          <p:cNvSpPr>
            <a:spLocks noGrp="1"/>
          </p:cNvSpPr>
          <p:nvPr>
            <p:ph idx="1"/>
          </p:nvPr>
        </p:nvSpPr>
        <p:spPr/>
        <p:txBody>
          <a:bodyPr>
            <a:normAutofit fontScale="92500"/>
          </a:bodyPr>
          <a:lstStyle/>
          <a:p>
            <a:r>
              <a:rPr lang="id-ID" dirty="0" smtClean="0"/>
              <a:t>Free BSD</a:t>
            </a:r>
          </a:p>
          <a:p>
            <a:r>
              <a:rPr lang="id-ID" dirty="0" smtClean="0"/>
              <a:t>Open Solaris</a:t>
            </a:r>
          </a:p>
          <a:p>
            <a:pPr lvl="1"/>
            <a:r>
              <a:rPr lang="id-ID" dirty="0" smtClean="0"/>
              <a:t>Biasanya di komputer SPARC buatan Sun Microsystem</a:t>
            </a:r>
          </a:p>
          <a:p>
            <a:r>
              <a:rPr lang="id-ID" dirty="0" smtClean="0"/>
              <a:t>Chrome OS</a:t>
            </a:r>
          </a:p>
          <a:p>
            <a:r>
              <a:rPr lang="id-ID" dirty="0" smtClean="0"/>
              <a:t>Apple iOS</a:t>
            </a:r>
          </a:p>
          <a:p>
            <a:pPr lvl="1"/>
            <a:r>
              <a:rPr lang="id-ID" dirty="0" smtClean="0"/>
              <a:t>Pada ponsel cerdas dan tablet buatan Apple</a:t>
            </a:r>
          </a:p>
          <a:p>
            <a:r>
              <a:rPr lang="id-ID" dirty="0" smtClean="0"/>
              <a:t>Endless OS</a:t>
            </a:r>
          </a:p>
          <a:p>
            <a:pPr lvl="1"/>
            <a:r>
              <a:rPr lang="id-ID" dirty="0" smtClean="0"/>
              <a:t>Varian Linux yang ditargetkan untuk pengguna </a:t>
            </a:r>
            <a:r>
              <a:rPr lang="id-ID" i="1" dirty="0" smtClean="0"/>
              <a:t>offline </a:t>
            </a:r>
            <a:r>
              <a:rPr lang="id-ID" dirty="0" smtClean="0"/>
              <a:t>atau minim akses internet</a:t>
            </a:r>
            <a:endParaRPr lang="id-ID" i="1" dirty="0"/>
          </a:p>
        </p:txBody>
      </p:sp>
    </p:spTree>
    <p:extLst>
      <p:ext uri="{BB962C8B-B14F-4D97-AF65-F5344CB8AC3E}">
        <p14:creationId xmlns:p14="http://schemas.microsoft.com/office/powerpoint/2010/main" val="648662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TERIMA KASIH</a:t>
            </a:r>
            <a:endParaRPr lang="id-ID" dirty="0"/>
          </a:p>
        </p:txBody>
      </p:sp>
    </p:spTree>
    <p:extLst>
      <p:ext uri="{BB962C8B-B14F-4D97-AF65-F5344CB8AC3E}">
        <p14:creationId xmlns:p14="http://schemas.microsoft.com/office/powerpoint/2010/main" val="727920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 name="Picture 2"/>
          <p:cNvPicPr>
            <a:picLocks noChangeAspect="1"/>
          </p:cNvPicPr>
          <p:nvPr/>
        </p:nvPicPr>
        <p:blipFill>
          <a:blip r:embed="rId2"/>
          <a:stretch>
            <a:fillRect/>
          </a:stretch>
        </p:blipFill>
        <p:spPr>
          <a:xfrm>
            <a:off x="408710" y="1361730"/>
            <a:ext cx="8438147" cy="4744141"/>
          </a:xfrm>
          <a:prstGeom prst="rect">
            <a:avLst/>
          </a:prstGeom>
        </p:spPr>
      </p:pic>
      <p:sp>
        <p:nvSpPr>
          <p:cNvPr id="4" name="TextBox 3"/>
          <p:cNvSpPr txBox="1"/>
          <p:nvPr/>
        </p:nvSpPr>
        <p:spPr>
          <a:xfrm>
            <a:off x="408710" y="992398"/>
            <a:ext cx="827471" cy="369332"/>
          </a:xfrm>
          <a:prstGeom prst="rect">
            <a:avLst/>
          </a:prstGeom>
          <a:noFill/>
        </p:spPr>
        <p:txBody>
          <a:bodyPr wrap="none" rtlCol="0">
            <a:spAutoFit/>
          </a:bodyPr>
          <a:lstStyle/>
          <a:p>
            <a:r>
              <a:rPr lang="id-ID" dirty="0" smtClean="0"/>
              <a:t>TPB 38</a:t>
            </a:r>
            <a:endParaRPr lang="id-ID" dirty="0"/>
          </a:p>
        </p:txBody>
      </p:sp>
    </p:spTree>
    <p:extLst>
      <p:ext uri="{BB962C8B-B14F-4D97-AF65-F5344CB8AC3E}">
        <p14:creationId xmlns:p14="http://schemas.microsoft.com/office/powerpoint/2010/main" val="2691534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 name="Picture 2"/>
          <p:cNvPicPr>
            <a:picLocks noChangeAspect="1"/>
          </p:cNvPicPr>
          <p:nvPr/>
        </p:nvPicPr>
        <p:blipFill>
          <a:blip r:embed="rId2"/>
          <a:stretch>
            <a:fillRect/>
          </a:stretch>
        </p:blipFill>
        <p:spPr>
          <a:xfrm>
            <a:off x="217642" y="1078172"/>
            <a:ext cx="8700180" cy="4891463"/>
          </a:xfrm>
          <a:prstGeom prst="rect">
            <a:avLst/>
          </a:prstGeom>
        </p:spPr>
      </p:pic>
      <p:sp>
        <p:nvSpPr>
          <p:cNvPr id="4" name="TextBox 3"/>
          <p:cNvSpPr txBox="1"/>
          <p:nvPr/>
        </p:nvSpPr>
        <p:spPr>
          <a:xfrm>
            <a:off x="217642" y="708840"/>
            <a:ext cx="827471" cy="369332"/>
          </a:xfrm>
          <a:prstGeom prst="rect">
            <a:avLst/>
          </a:prstGeom>
          <a:noFill/>
        </p:spPr>
        <p:txBody>
          <a:bodyPr wrap="none" rtlCol="0">
            <a:spAutoFit/>
          </a:bodyPr>
          <a:lstStyle/>
          <a:p>
            <a:r>
              <a:rPr lang="id-ID" dirty="0" smtClean="0"/>
              <a:t>TPB 02</a:t>
            </a:r>
            <a:endParaRPr lang="id-ID" dirty="0"/>
          </a:p>
        </p:txBody>
      </p:sp>
    </p:spTree>
    <p:extLst>
      <p:ext uri="{BB962C8B-B14F-4D97-AF65-F5344CB8AC3E}">
        <p14:creationId xmlns:p14="http://schemas.microsoft.com/office/powerpoint/2010/main" val="298548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Komputer Dahulu vs. Sekarang</a:t>
            </a:r>
            <a:endParaRPr lang="id-ID" dirty="0"/>
          </a:p>
        </p:txBody>
      </p:sp>
      <p:sp>
        <p:nvSpPr>
          <p:cNvPr id="3" name="Content Placeholder 2"/>
          <p:cNvSpPr>
            <a:spLocks noGrp="1"/>
          </p:cNvSpPr>
          <p:nvPr>
            <p:ph idx="1"/>
          </p:nvPr>
        </p:nvSpPr>
        <p:spPr/>
        <p:txBody>
          <a:bodyPr/>
          <a:lstStyle/>
          <a:p>
            <a:r>
              <a:rPr lang="id-ID" dirty="0" smtClean="0"/>
              <a:t>Sekitar 80 tahun yang lalu sejarah perkembangan komputer dimulai </a:t>
            </a:r>
          </a:p>
          <a:p>
            <a:pPr lvl="1"/>
            <a:r>
              <a:rPr lang="id-ID" dirty="0" smtClean="0"/>
              <a:t>ENIAC</a:t>
            </a:r>
          </a:p>
          <a:p>
            <a:r>
              <a:rPr lang="id-ID" dirty="0" smtClean="0"/>
              <a:t>Telah terjadi perubahan yang sangat drastis selama masa tersebut</a:t>
            </a:r>
          </a:p>
          <a:p>
            <a:pPr lvl="1"/>
            <a:r>
              <a:rPr lang="id-ID" dirty="0"/>
              <a:t>Komputer semakin kecil</a:t>
            </a:r>
          </a:p>
          <a:p>
            <a:pPr lvl="1"/>
            <a:r>
              <a:rPr lang="id-ID" dirty="0"/>
              <a:t>Penggunaan memory dan disk meingkat tajam</a:t>
            </a:r>
            <a:endParaRPr lang="id-ID" dirty="0" smtClean="0"/>
          </a:p>
          <a:p>
            <a:endParaRPr lang="id-ID" dirty="0"/>
          </a:p>
        </p:txBody>
      </p:sp>
    </p:spTree>
    <p:extLst>
      <p:ext uri="{BB962C8B-B14F-4D97-AF65-F5344CB8AC3E}">
        <p14:creationId xmlns:p14="http://schemas.microsoft.com/office/powerpoint/2010/main" val="3925637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Komputer Dahulu vs. Sekarang</a:t>
            </a:r>
            <a:endParaRPr lang="id-ID" dirty="0"/>
          </a:p>
        </p:txBody>
      </p:sp>
      <p:sp>
        <p:nvSpPr>
          <p:cNvPr id="3" name="Content Placeholder 2"/>
          <p:cNvSpPr>
            <a:spLocks noGrp="1"/>
          </p:cNvSpPr>
          <p:nvPr>
            <p:ph idx="1"/>
          </p:nvPr>
        </p:nvSpPr>
        <p:spPr/>
        <p:txBody>
          <a:bodyPr/>
          <a:lstStyle/>
          <a:p>
            <a:endParaRPr lang="id-ID" dirty="0" smtClean="0"/>
          </a:p>
          <a:p>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2728413928"/>
              </p:ext>
            </p:extLst>
          </p:nvPr>
        </p:nvGraphicFramePr>
        <p:xfrm>
          <a:off x="736092" y="2748787"/>
          <a:ext cx="7671816" cy="1854200"/>
        </p:xfrm>
        <a:graphic>
          <a:graphicData uri="http://schemas.openxmlformats.org/drawingml/2006/table">
            <a:tbl>
              <a:tblPr firstRow="1" bandRow="1">
                <a:tableStyleId>{5C22544A-7EE6-4342-B048-85BDC9FD1C3A}</a:tableStyleId>
              </a:tblPr>
              <a:tblGrid>
                <a:gridCol w="1824228">
                  <a:extLst>
                    <a:ext uri="{9D8B030D-6E8A-4147-A177-3AD203B41FA5}">
                      <a16:colId xmlns:a16="http://schemas.microsoft.com/office/drawing/2014/main" val="3807591332"/>
                    </a:ext>
                  </a:extLst>
                </a:gridCol>
                <a:gridCol w="3290316">
                  <a:extLst>
                    <a:ext uri="{9D8B030D-6E8A-4147-A177-3AD203B41FA5}">
                      <a16:colId xmlns:a16="http://schemas.microsoft.com/office/drawing/2014/main" val="314389141"/>
                    </a:ext>
                  </a:extLst>
                </a:gridCol>
                <a:gridCol w="2557272">
                  <a:extLst>
                    <a:ext uri="{9D8B030D-6E8A-4147-A177-3AD203B41FA5}">
                      <a16:colId xmlns:a16="http://schemas.microsoft.com/office/drawing/2014/main" val="1329765335"/>
                    </a:ext>
                  </a:extLst>
                </a:gridCol>
              </a:tblGrid>
              <a:tr h="370840">
                <a:tc>
                  <a:txBody>
                    <a:bodyPr/>
                    <a:lstStyle/>
                    <a:p>
                      <a:pPr algn="ctr"/>
                      <a:r>
                        <a:rPr lang="id-ID" b="1" dirty="0" smtClean="0">
                          <a:solidFill>
                            <a:schemeClr val="tx1"/>
                          </a:solidFill>
                        </a:rPr>
                        <a:t>Teknologi</a:t>
                      </a:r>
                      <a:endParaRPr lang="id-ID" b="1" dirty="0">
                        <a:solidFill>
                          <a:schemeClr val="tx1"/>
                        </a:solidFill>
                      </a:endParaRPr>
                    </a:p>
                  </a:txBody>
                  <a:tcPr>
                    <a:lnB w="12700" cap="flat" cmpd="sng" algn="ctr">
                      <a:solidFill>
                        <a:schemeClr val="tx1"/>
                      </a:solidFill>
                      <a:prstDash val="solid"/>
                      <a:round/>
                      <a:headEnd type="none" w="med" len="med"/>
                      <a:tailEnd type="none" w="med" len="med"/>
                    </a:lnB>
                    <a:solidFill>
                      <a:srgbClr val="C5B357"/>
                    </a:solidFill>
                  </a:tcPr>
                </a:tc>
                <a:tc>
                  <a:txBody>
                    <a:bodyPr/>
                    <a:lstStyle/>
                    <a:p>
                      <a:pPr algn="ctr"/>
                      <a:r>
                        <a:rPr lang="id-ID" b="1" dirty="0" smtClean="0">
                          <a:solidFill>
                            <a:schemeClr val="tx1"/>
                          </a:solidFill>
                        </a:rPr>
                        <a:t>Dahulu</a:t>
                      </a:r>
                      <a:endParaRPr lang="id-ID" b="1" dirty="0">
                        <a:solidFill>
                          <a:schemeClr val="tx1"/>
                        </a:solidFill>
                      </a:endParaRPr>
                    </a:p>
                  </a:txBody>
                  <a:tcPr>
                    <a:lnB w="12700" cap="flat" cmpd="sng" algn="ctr">
                      <a:solidFill>
                        <a:schemeClr val="tx1"/>
                      </a:solidFill>
                      <a:prstDash val="solid"/>
                      <a:round/>
                      <a:headEnd type="none" w="med" len="med"/>
                      <a:tailEnd type="none" w="med" len="med"/>
                    </a:lnB>
                    <a:solidFill>
                      <a:srgbClr val="C5B357"/>
                    </a:solidFill>
                  </a:tcPr>
                </a:tc>
                <a:tc>
                  <a:txBody>
                    <a:bodyPr/>
                    <a:lstStyle/>
                    <a:p>
                      <a:pPr algn="ctr"/>
                      <a:r>
                        <a:rPr lang="id-ID" b="1" dirty="0" smtClean="0">
                          <a:solidFill>
                            <a:schemeClr val="tx1"/>
                          </a:solidFill>
                        </a:rPr>
                        <a:t>Sekarang</a:t>
                      </a:r>
                      <a:endParaRPr lang="id-ID" b="1" dirty="0">
                        <a:solidFill>
                          <a:schemeClr val="tx1"/>
                        </a:solidFill>
                      </a:endParaRPr>
                    </a:p>
                  </a:txBody>
                  <a:tcPr>
                    <a:lnB w="12700" cap="flat" cmpd="sng" algn="ctr">
                      <a:solidFill>
                        <a:schemeClr val="tx1"/>
                      </a:solidFill>
                      <a:prstDash val="solid"/>
                      <a:round/>
                      <a:headEnd type="none" w="med" len="med"/>
                      <a:tailEnd type="none" w="med" len="med"/>
                    </a:lnB>
                    <a:solidFill>
                      <a:srgbClr val="C5B357"/>
                    </a:solidFill>
                  </a:tcPr>
                </a:tc>
                <a:extLst>
                  <a:ext uri="{0D108BD9-81ED-4DB2-BD59-A6C34878D82A}">
                    <a16:rowId xmlns:a16="http://schemas.microsoft.com/office/drawing/2014/main" val="2774860422"/>
                  </a:ext>
                </a:extLst>
              </a:tr>
              <a:tr h="370840">
                <a:tc>
                  <a:txBody>
                    <a:bodyPr/>
                    <a:lstStyle/>
                    <a:p>
                      <a:pPr algn="ctr"/>
                      <a:r>
                        <a:rPr lang="id-ID" b="1" dirty="0" smtClean="0"/>
                        <a:t>Penyusun/Bahan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B357"/>
                    </a:solidFill>
                  </a:tcPr>
                </a:tc>
                <a:tc>
                  <a:txBody>
                    <a:bodyPr/>
                    <a:lstStyle/>
                    <a:p>
                      <a:r>
                        <a:rPr lang="id-ID" dirty="0" smtClean="0"/>
                        <a:t>Tabung</a:t>
                      </a:r>
                      <a:r>
                        <a:rPr lang="id-ID" baseline="0" dirty="0" smtClean="0"/>
                        <a:t> hampa </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d-ID" dirty="0" smtClean="0"/>
                        <a:t>IC</a:t>
                      </a:r>
                      <a:r>
                        <a:rPr lang="id-ID" baseline="0" dirty="0" smtClean="0"/>
                        <a:t> / Chip</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9742826"/>
                  </a:ext>
                </a:extLst>
              </a:tr>
              <a:tr h="370840">
                <a:tc>
                  <a:txBody>
                    <a:bodyPr/>
                    <a:lstStyle/>
                    <a:p>
                      <a:pPr algn="ctr"/>
                      <a:r>
                        <a:rPr lang="id-ID" b="1" dirty="0" smtClean="0"/>
                        <a:t>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B357"/>
                    </a:solidFill>
                  </a:tcPr>
                </a:tc>
                <a:tc>
                  <a:txBody>
                    <a:bodyPr/>
                    <a:lstStyle/>
                    <a:p>
                      <a:r>
                        <a:rPr lang="id-ID" dirty="0" smtClean="0"/>
                        <a:t>Beberapa</a:t>
                      </a:r>
                      <a:r>
                        <a:rPr lang="id-ID" baseline="0" dirty="0" smtClean="0"/>
                        <a:t> Kbytes</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d-ID" dirty="0" smtClean="0"/>
                        <a:t>Beberapa Gbytes</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9203618"/>
                  </a:ext>
                </a:extLst>
              </a:tr>
              <a:tr h="370840">
                <a:tc>
                  <a:txBody>
                    <a:bodyPr/>
                    <a:lstStyle/>
                    <a:p>
                      <a:pPr algn="ctr"/>
                      <a:r>
                        <a:rPr lang="id-ID" b="1" dirty="0" smtClean="0"/>
                        <a:t>Harddisk</a:t>
                      </a:r>
                      <a:endParaRPr lang="id-ID"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B357"/>
                    </a:solidFill>
                  </a:tcPr>
                </a:tc>
                <a:tc>
                  <a:txBody>
                    <a:bodyPr/>
                    <a:lstStyle/>
                    <a:p>
                      <a:r>
                        <a:rPr lang="id-ID" dirty="0" smtClean="0"/>
                        <a:t>Beberapa Mbytes</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d-ID" dirty="0" smtClean="0"/>
                        <a:t>Beberapa ratus Gbytes</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1119987"/>
                  </a:ext>
                </a:extLst>
              </a:tr>
              <a:tr h="370840">
                <a:tc>
                  <a:txBody>
                    <a:bodyPr/>
                    <a:lstStyle/>
                    <a:p>
                      <a:pPr algn="ctr"/>
                      <a:r>
                        <a:rPr lang="id-ID" b="1" dirty="0" smtClean="0"/>
                        <a:t>Sistem</a:t>
                      </a:r>
                      <a:r>
                        <a:rPr lang="id-ID" b="1" baseline="0" dirty="0" smtClean="0"/>
                        <a:t> operasi</a:t>
                      </a:r>
                      <a:endParaRPr lang="id-ID"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B357"/>
                    </a:solidFill>
                  </a:tcPr>
                </a:tc>
                <a:tc>
                  <a:txBody>
                    <a:bodyPr/>
                    <a:lstStyle/>
                    <a:p>
                      <a:r>
                        <a:rPr lang="id-ID" dirty="0" smtClean="0"/>
                        <a:t>MS-DOS</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d-ID" dirty="0" smtClean="0"/>
                        <a:t>Windows,</a:t>
                      </a:r>
                      <a:r>
                        <a:rPr lang="id-ID" baseline="0" dirty="0" smtClean="0"/>
                        <a:t> Linux, MacOS</a:t>
                      </a:r>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8626512"/>
                  </a:ext>
                </a:extLst>
              </a:tr>
            </a:tbl>
          </a:graphicData>
        </a:graphic>
      </p:graphicFrame>
      <p:sp>
        <p:nvSpPr>
          <p:cNvPr id="5" name="TextBox 4"/>
          <p:cNvSpPr txBox="1"/>
          <p:nvPr/>
        </p:nvSpPr>
        <p:spPr>
          <a:xfrm>
            <a:off x="1801368" y="2300510"/>
            <a:ext cx="5880456" cy="369332"/>
          </a:xfrm>
          <a:prstGeom prst="rect">
            <a:avLst/>
          </a:prstGeom>
          <a:noFill/>
        </p:spPr>
        <p:txBody>
          <a:bodyPr wrap="none" rtlCol="0">
            <a:spAutoFit/>
          </a:bodyPr>
          <a:lstStyle/>
          <a:p>
            <a:r>
              <a:rPr lang="id-ID" dirty="0" smtClean="0"/>
              <a:t>Tabel 1. Perbandingan sistem komputer dahulu dan sekarang</a:t>
            </a:r>
            <a:endParaRPr lang="id-ID" dirty="0"/>
          </a:p>
        </p:txBody>
      </p:sp>
    </p:spTree>
    <p:extLst>
      <p:ext uri="{BB962C8B-B14F-4D97-AF65-F5344CB8AC3E}">
        <p14:creationId xmlns:p14="http://schemas.microsoft.com/office/powerpoint/2010/main" val="4113485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Sistem Komputer</a:t>
            </a:r>
            <a:endParaRPr lang="id-ID" dirty="0"/>
          </a:p>
        </p:txBody>
      </p:sp>
      <p:grpSp>
        <p:nvGrpSpPr>
          <p:cNvPr id="19" name="Group 18"/>
          <p:cNvGrpSpPr/>
          <p:nvPr/>
        </p:nvGrpSpPr>
        <p:grpSpPr>
          <a:xfrm>
            <a:off x="2667000" y="2478128"/>
            <a:ext cx="3715512" cy="3602892"/>
            <a:chOff x="408432" y="2551280"/>
            <a:chExt cx="3715512" cy="3602892"/>
          </a:xfrm>
        </p:grpSpPr>
        <p:grpSp>
          <p:nvGrpSpPr>
            <p:cNvPr id="18" name="Group 17"/>
            <p:cNvGrpSpPr/>
            <p:nvPr/>
          </p:nvGrpSpPr>
          <p:grpSpPr>
            <a:xfrm>
              <a:off x="408432" y="2551280"/>
              <a:ext cx="3706368" cy="3602892"/>
              <a:chOff x="554736" y="2023794"/>
              <a:chExt cx="3706368" cy="3602892"/>
            </a:xfrm>
          </p:grpSpPr>
          <p:sp>
            <p:nvSpPr>
              <p:cNvPr id="17" name="Oval 16"/>
              <p:cNvSpPr/>
              <p:nvPr/>
            </p:nvSpPr>
            <p:spPr>
              <a:xfrm>
                <a:off x="554736" y="2023794"/>
                <a:ext cx="3706368" cy="360289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1228344" y="2671938"/>
                <a:ext cx="2365248" cy="236756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1780032" y="3252422"/>
                <a:ext cx="1225296" cy="12065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0" name="TextBox 9"/>
            <p:cNvSpPr txBox="1"/>
            <p:nvPr/>
          </p:nvSpPr>
          <p:spPr>
            <a:xfrm>
              <a:off x="1615442" y="4085764"/>
              <a:ext cx="1225295" cy="646331"/>
            </a:xfrm>
            <a:prstGeom prst="rect">
              <a:avLst/>
            </a:prstGeom>
            <a:noFill/>
          </p:spPr>
          <p:txBody>
            <a:bodyPr wrap="square" rtlCol="0">
              <a:spAutoFit/>
            </a:bodyPr>
            <a:lstStyle/>
            <a:p>
              <a:pPr algn="ctr"/>
              <a:r>
                <a:rPr lang="id-ID" dirty="0" smtClean="0"/>
                <a:t>Perangkat Keras</a:t>
              </a:r>
              <a:endParaRPr lang="id-ID" dirty="0"/>
            </a:p>
          </p:txBody>
        </p:sp>
        <p:sp>
          <p:nvSpPr>
            <p:cNvPr id="7" name="TextBox 6"/>
            <p:cNvSpPr txBox="1"/>
            <p:nvPr/>
          </p:nvSpPr>
          <p:spPr>
            <a:xfrm>
              <a:off x="1473664" y="3426190"/>
              <a:ext cx="1545423" cy="369332"/>
            </a:xfrm>
            <a:prstGeom prst="rect">
              <a:avLst/>
            </a:prstGeom>
            <a:noFill/>
          </p:spPr>
          <p:txBody>
            <a:bodyPr wrap="none" rtlCol="0">
              <a:spAutoFit/>
            </a:bodyPr>
            <a:lstStyle/>
            <a:p>
              <a:r>
                <a:rPr lang="id-ID" dirty="0" smtClean="0"/>
                <a:t>Sistem operasi</a:t>
              </a:r>
              <a:endParaRPr lang="id-ID" dirty="0"/>
            </a:p>
          </p:txBody>
        </p:sp>
        <p:sp>
          <p:nvSpPr>
            <p:cNvPr id="11" name="TextBox 10"/>
            <p:cNvSpPr txBox="1"/>
            <p:nvPr/>
          </p:nvSpPr>
          <p:spPr>
            <a:xfrm>
              <a:off x="1633728" y="2716709"/>
              <a:ext cx="955454" cy="369332"/>
            </a:xfrm>
            <a:prstGeom prst="rect">
              <a:avLst/>
            </a:prstGeom>
            <a:noFill/>
          </p:spPr>
          <p:txBody>
            <a:bodyPr wrap="none" rtlCol="0">
              <a:spAutoFit/>
            </a:bodyPr>
            <a:lstStyle/>
            <a:p>
              <a:r>
                <a:rPr lang="id-ID" dirty="0" smtClean="0"/>
                <a:t>Browser</a:t>
              </a:r>
              <a:endParaRPr lang="id-ID" dirty="0"/>
            </a:p>
          </p:txBody>
        </p:sp>
        <p:sp>
          <p:nvSpPr>
            <p:cNvPr id="13" name="TextBox 12"/>
            <p:cNvSpPr txBox="1"/>
            <p:nvPr/>
          </p:nvSpPr>
          <p:spPr>
            <a:xfrm>
              <a:off x="3383036" y="4198540"/>
              <a:ext cx="740908" cy="369332"/>
            </a:xfrm>
            <a:prstGeom prst="rect">
              <a:avLst/>
            </a:prstGeom>
            <a:noFill/>
          </p:spPr>
          <p:txBody>
            <a:bodyPr wrap="none" rtlCol="0">
              <a:spAutoFit/>
            </a:bodyPr>
            <a:lstStyle/>
            <a:p>
              <a:r>
                <a:rPr lang="id-ID" dirty="0" smtClean="0"/>
                <a:t>Game</a:t>
              </a:r>
              <a:endParaRPr lang="id-ID" dirty="0"/>
            </a:p>
          </p:txBody>
        </p:sp>
        <p:sp>
          <p:nvSpPr>
            <p:cNvPr id="14" name="TextBox 13"/>
            <p:cNvSpPr txBox="1"/>
            <p:nvPr/>
          </p:nvSpPr>
          <p:spPr>
            <a:xfrm>
              <a:off x="1452195" y="5623653"/>
              <a:ext cx="1618841" cy="369332"/>
            </a:xfrm>
            <a:prstGeom prst="rect">
              <a:avLst/>
            </a:prstGeom>
            <a:noFill/>
          </p:spPr>
          <p:txBody>
            <a:bodyPr wrap="none" rtlCol="0">
              <a:spAutoFit/>
            </a:bodyPr>
            <a:lstStyle/>
            <a:p>
              <a:r>
                <a:rPr lang="id-ID" dirty="0" smtClean="0"/>
                <a:t>Aplikasi lainnya</a:t>
              </a:r>
              <a:endParaRPr lang="id-ID" dirty="0"/>
            </a:p>
          </p:txBody>
        </p:sp>
      </p:grpSp>
      <p:grpSp>
        <p:nvGrpSpPr>
          <p:cNvPr id="33" name="Group 32"/>
          <p:cNvGrpSpPr/>
          <p:nvPr/>
        </p:nvGrpSpPr>
        <p:grpSpPr>
          <a:xfrm>
            <a:off x="1291543" y="1839054"/>
            <a:ext cx="1280222" cy="1206596"/>
            <a:chOff x="1245823" y="1820766"/>
            <a:chExt cx="1280222" cy="1206596"/>
          </a:xfrm>
        </p:grpSpPr>
        <p:sp>
          <p:nvSpPr>
            <p:cNvPr id="20" name="Oval 19"/>
            <p:cNvSpPr/>
            <p:nvPr/>
          </p:nvSpPr>
          <p:spPr>
            <a:xfrm>
              <a:off x="1245823" y="1820766"/>
              <a:ext cx="1225296" cy="120659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TextBox 24"/>
            <p:cNvSpPr txBox="1"/>
            <p:nvPr/>
          </p:nvSpPr>
          <p:spPr>
            <a:xfrm>
              <a:off x="1245823" y="2239398"/>
              <a:ext cx="1280222" cy="369332"/>
            </a:xfrm>
            <a:prstGeom prst="rect">
              <a:avLst/>
            </a:prstGeom>
            <a:noFill/>
            <a:ln>
              <a:noFill/>
            </a:ln>
          </p:spPr>
          <p:txBody>
            <a:bodyPr wrap="none" rtlCol="0">
              <a:spAutoFit/>
            </a:bodyPr>
            <a:lstStyle/>
            <a:p>
              <a:r>
                <a:rPr lang="id-ID" dirty="0" smtClean="0"/>
                <a:t>Pengguna 1</a:t>
              </a:r>
              <a:endParaRPr lang="id-ID" dirty="0"/>
            </a:p>
          </p:txBody>
        </p:sp>
      </p:grpSp>
      <p:grpSp>
        <p:nvGrpSpPr>
          <p:cNvPr id="31" name="Group 30"/>
          <p:cNvGrpSpPr/>
          <p:nvPr/>
        </p:nvGrpSpPr>
        <p:grpSpPr>
          <a:xfrm>
            <a:off x="6804483" y="3072978"/>
            <a:ext cx="1280222" cy="1206596"/>
            <a:chOff x="6758763" y="3054690"/>
            <a:chExt cx="1280222" cy="1206596"/>
          </a:xfrm>
        </p:grpSpPr>
        <p:sp>
          <p:nvSpPr>
            <p:cNvPr id="24" name="Oval 23"/>
            <p:cNvSpPr/>
            <p:nvPr/>
          </p:nvSpPr>
          <p:spPr>
            <a:xfrm>
              <a:off x="6758763" y="3054690"/>
              <a:ext cx="1225296" cy="120659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TextBox 25"/>
            <p:cNvSpPr txBox="1"/>
            <p:nvPr/>
          </p:nvSpPr>
          <p:spPr>
            <a:xfrm>
              <a:off x="6758763" y="3473322"/>
              <a:ext cx="1280222" cy="369332"/>
            </a:xfrm>
            <a:prstGeom prst="rect">
              <a:avLst/>
            </a:prstGeom>
            <a:noFill/>
            <a:ln>
              <a:noFill/>
            </a:ln>
          </p:spPr>
          <p:txBody>
            <a:bodyPr wrap="none" rtlCol="0">
              <a:spAutoFit/>
            </a:bodyPr>
            <a:lstStyle/>
            <a:p>
              <a:r>
                <a:rPr lang="id-ID" dirty="0" smtClean="0"/>
                <a:t>Pengguna 2</a:t>
              </a:r>
              <a:endParaRPr lang="id-ID" dirty="0"/>
            </a:p>
          </p:txBody>
        </p:sp>
      </p:grpSp>
      <p:grpSp>
        <p:nvGrpSpPr>
          <p:cNvPr id="30" name="Group 29"/>
          <p:cNvGrpSpPr/>
          <p:nvPr/>
        </p:nvGrpSpPr>
        <p:grpSpPr>
          <a:xfrm>
            <a:off x="6523529" y="4913352"/>
            <a:ext cx="1281664" cy="1206596"/>
            <a:chOff x="6477809" y="4895064"/>
            <a:chExt cx="1281664" cy="1206596"/>
          </a:xfrm>
        </p:grpSpPr>
        <p:sp>
          <p:nvSpPr>
            <p:cNvPr id="23" name="Oval 22"/>
            <p:cNvSpPr/>
            <p:nvPr/>
          </p:nvSpPr>
          <p:spPr>
            <a:xfrm>
              <a:off x="6477809" y="4895064"/>
              <a:ext cx="1225296" cy="120659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TextBox 26"/>
            <p:cNvSpPr txBox="1"/>
            <p:nvPr/>
          </p:nvSpPr>
          <p:spPr>
            <a:xfrm>
              <a:off x="6479251" y="5313696"/>
              <a:ext cx="1280222" cy="369332"/>
            </a:xfrm>
            <a:prstGeom prst="rect">
              <a:avLst/>
            </a:prstGeom>
            <a:noFill/>
            <a:ln>
              <a:noFill/>
            </a:ln>
          </p:spPr>
          <p:txBody>
            <a:bodyPr wrap="none" rtlCol="0">
              <a:spAutoFit/>
            </a:bodyPr>
            <a:lstStyle/>
            <a:p>
              <a:r>
                <a:rPr lang="id-ID" dirty="0" smtClean="0"/>
                <a:t>Pengguna 3</a:t>
              </a:r>
              <a:endParaRPr lang="id-ID" dirty="0"/>
            </a:p>
          </p:txBody>
        </p:sp>
      </p:grpSp>
      <p:grpSp>
        <p:nvGrpSpPr>
          <p:cNvPr id="34" name="Group 33"/>
          <p:cNvGrpSpPr/>
          <p:nvPr/>
        </p:nvGrpSpPr>
        <p:grpSpPr>
          <a:xfrm>
            <a:off x="1268091" y="4577315"/>
            <a:ext cx="1280222" cy="1206596"/>
            <a:chOff x="1222371" y="4559027"/>
            <a:chExt cx="1280222" cy="1206596"/>
          </a:xfrm>
        </p:grpSpPr>
        <p:sp>
          <p:nvSpPr>
            <p:cNvPr id="22" name="Oval 21"/>
            <p:cNvSpPr/>
            <p:nvPr/>
          </p:nvSpPr>
          <p:spPr>
            <a:xfrm>
              <a:off x="1273525" y="4559027"/>
              <a:ext cx="1225296" cy="120659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TextBox 27"/>
            <p:cNvSpPr txBox="1"/>
            <p:nvPr/>
          </p:nvSpPr>
          <p:spPr>
            <a:xfrm>
              <a:off x="1222371" y="4977659"/>
              <a:ext cx="1280222" cy="369332"/>
            </a:xfrm>
            <a:prstGeom prst="rect">
              <a:avLst/>
            </a:prstGeom>
            <a:noFill/>
            <a:ln>
              <a:noFill/>
            </a:ln>
          </p:spPr>
          <p:txBody>
            <a:bodyPr wrap="none" rtlCol="0">
              <a:spAutoFit/>
            </a:bodyPr>
            <a:lstStyle/>
            <a:p>
              <a:r>
                <a:rPr lang="id-ID" dirty="0" smtClean="0"/>
                <a:t>Pengguna 4</a:t>
              </a:r>
              <a:endParaRPr lang="id-ID" dirty="0"/>
            </a:p>
          </p:txBody>
        </p:sp>
      </p:grpSp>
      <p:grpSp>
        <p:nvGrpSpPr>
          <p:cNvPr id="32" name="Group 31"/>
          <p:cNvGrpSpPr/>
          <p:nvPr/>
        </p:nvGrpSpPr>
        <p:grpSpPr>
          <a:xfrm>
            <a:off x="5868158" y="1436961"/>
            <a:ext cx="1280222" cy="1206596"/>
            <a:chOff x="5822438" y="1418673"/>
            <a:chExt cx="1280222" cy="1206596"/>
          </a:xfrm>
        </p:grpSpPr>
        <p:sp>
          <p:nvSpPr>
            <p:cNvPr id="21" name="Oval 20"/>
            <p:cNvSpPr/>
            <p:nvPr/>
          </p:nvSpPr>
          <p:spPr>
            <a:xfrm>
              <a:off x="5865161" y="1418673"/>
              <a:ext cx="1225296" cy="120659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TextBox 28"/>
            <p:cNvSpPr txBox="1"/>
            <p:nvPr/>
          </p:nvSpPr>
          <p:spPr>
            <a:xfrm>
              <a:off x="5822438" y="1840150"/>
              <a:ext cx="1280222" cy="369332"/>
            </a:xfrm>
            <a:prstGeom prst="rect">
              <a:avLst/>
            </a:prstGeom>
            <a:noFill/>
            <a:ln>
              <a:noFill/>
            </a:ln>
          </p:spPr>
          <p:txBody>
            <a:bodyPr wrap="none" rtlCol="0">
              <a:spAutoFit/>
            </a:bodyPr>
            <a:lstStyle/>
            <a:p>
              <a:r>
                <a:rPr lang="id-ID" dirty="0" smtClean="0"/>
                <a:t>Pengguna 5</a:t>
              </a:r>
              <a:endParaRPr lang="id-ID" dirty="0"/>
            </a:p>
          </p:txBody>
        </p:sp>
      </p:grpSp>
    </p:spTree>
    <p:extLst>
      <p:ext uri="{BB962C8B-B14F-4D97-AF65-F5344CB8AC3E}">
        <p14:creationId xmlns:p14="http://schemas.microsoft.com/office/powerpoint/2010/main" val="311824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 Sistem Komputer</a:t>
            </a:r>
            <a:endParaRPr lang="id-ID" dirty="0"/>
          </a:p>
        </p:txBody>
      </p:sp>
      <p:sp>
        <p:nvSpPr>
          <p:cNvPr id="3" name="Content Placeholder 2"/>
          <p:cNvSpPr>
            <a:spLocks noGrp="1"/>
          </p:cNvSpPr>
          <p:nvPr>
            <p:ph idx="1"/>
          </p:nvPr>
        </p:nvSpPr>
        <p:spPr/>
        <p:txBody>
          <a:bodyPr>
            <a:normAutofit fontScale="92500" lnSpcReduction="10000"/>
          </a:bodyPr>
          <a:lstStyle/>
          <a:p>
            <a:r>
              <a:rPr lang="id-ID" b="1" dirty="0" smtClean="0"/>
              <a:t>Pengguna</a:t>
            </a:r>
          </a:p>
          <a:p>
            <a:pPr lvl="1"/>
            <a:r>
              <a:rPr lang="id-ID" dirty="0" smtClean="0"/>
              <a:t>Manusia</a:t>
            </a:r>
          </a:p>
          <a:p>
            <a:pPr lvl="1"/>
            <a:r>
              <a:rPr lang="id-ID" dirty="0" smtClean="0"/>
              <a:t>Program aplikasi lain</a:t>
            </a:r>
          </a:p>
          <a:p>
            <a:pPr lvl="1"/>
            <a:r>
              <a:rPr lang="id-ID" dirty="0" smtClean="0"/>
              <a:t>Komputer lain</a:t>
            </a:r>
          </a:p>
          <a:p>
            <a:r>
              <a:rPr lang="id-ID" b="1" dirty="0" smtClean="0"/>
              <a:t>Perangkat Keras</a:t>
            </a:r>
            <a:r>
              <a:rPr lang="id-ID" dirty="0" smtClean="0"/>
              <a:t> (</a:t>
            </a:r>
            <a:r>
              <a:rPr lang="id-ID" i="1" dirty="0" smtClean="0"/>
              <a:t>hardware</a:t>
            </a:r>
            <a:r>
              <a:rPr lang="id-ID" dirty="0" smtClean="0"/>
              <a:t>)</a:t>
            </a:r>
          </a:p>
          <a:p>
            <a:pPr lvl="1"/>
            <a:r>
              <a:rPr lang="id-ID" dirty="0" smtClean="0"/>
              <a:t>Penyedia sumber daya komputasi </a:t>
            </a:r>
          </a:p>
          <a:p>
            <a:pPr lvl="1"/>
            <a:r>
              <a:rPr lang="id-ID" dirty="0" smtClean="0"/>
              <a:t>RAM, Harddisk, CPU, I/O, dll</a:t>
            </a:r>
          </a:p>
          <a:p>
            <a:r>
              <a:rPr lang="id-ID" b="1" dirty="0" smtClean="0"/>
              <a:t>Perangkat Lunak</a:t>
            </a:r>
            <a:r>
              <a:rPr lang="id-ID" dirty="0" smtClean="0"/>
              <a:t> (</a:t>
            </a:r>
            <a:r>
              <a:rPr lang="id-ID" i="1" dirty="0" smtClean="0"/>
              <a:t>software</a:t>
            </a:r>
            <a:r>
              <a:rPr lang="id-ID" dirty="0" smtClean="0"/>
              <a:t>)</a:t>
            </a:r>
          </a:p>
          <a:p>
            <a:pPr lvl="1"/>
            <a:r>
              <a:rPr lang="id-ID" b="1" dirty="0" smtClean="0">
                <a:solidFill>
                  <a:srgbClr val="0070C0"/>
                </a:solidFill>
              </a:rPr>
              <a:t>Sistem Operasi (SO)</a:t>
            </a:r>
          </a:p>
          <a:p>
            <a:pPr lvl="1"/>
            <a:r>
              <a:rPr lang="id-ID" dirty="0" smtClean="0"/>
              <a:t>Program Aplikasi</a:t>
            </a:r>
            <a:endParaRPr lang="id-ID" dirty="0"/>
          </a:p>
        </p:txBody>
      </p:sp>
    </p:spTree>
    <p:extLst>
      <p:ext uri="{BB962C8B-B14F-4D97-AF65-F5344CB8AC3E}">
        <p14:creationId xmlns:p14="http://schemas.microsoft.com/office/powerpoint/2010/main" val="104142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57718762"/>
              </p:ext>
            </p:extLst>
          </p:nvPr>
        </p:nvGraphicFramePr>
        <p:xfrm>
          <a:off x="457200" y="1524000"/>
          <a:ext cx="8229600" cy="229035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481626806"/>
                    </a:ext>
                  </a:extLst>
                </a:gridCol>
                <a:gridCol w="4114800">
                  <a:extLst>
                    <a:ext uri="{9D8B030D-6E8A-4147-A177-3AD203B41FA5}">
                      <a16:colId xmlns:a16="http://schemas.microsoft.com/office/drawing/2014/main" val="1861735154"/>
                    </a:ext>
                  </a:extLst>
                </a:gridCol>
              </a:tblGrid>
              <a:tr h="370114">
                <a:tc>
                  <a:txBody>
                    <a:bodyPr/>
                    <a:lstStyle/>
                    <a:p>
                      <a:pPr algn="ctr"/>
                      <a:r>
                        <a:rPr lang="id-ID" dirty="0" smtClean="0">
                          <a:solidFill>
                            <a:schemeClr val="tx1"/>
                          </a:solidFill>
                        </a:rPr>
                        <a:t>Program</a:t>
                      </a:r>
                      <a:r>
                        <a:rPr lang="id-ID" baseline="0" dirty="0" smtClean="0">
                          <a:solidFill>
                            <a:schemeClr val="tx1"/>
                          </a:solidFill>
                        </a:rPr>
                        <a:t> Aplikasi </a:t>
                      </a:r>
                      <a:endParaRPr lang="id-ID" dirty="0">
                        <a:solidFill>
                          <a:schemeClr val="tx1"/>
                        </a:solidFill>
                      </a:endParaRPr>
                    </a:p>
                  </a:txBody>
                  <a:tcPr>
                    <a:lnB w="12700" cap="flat" cmpd="sng" algn="ctr">
                      <a:solidFill>
                        <a:schemeClr val="tx1"/>
                      </a:solidFill>
                      <a:prstDash val="solid"/>
                      <a:round/>
                      <a:headEnd type="none" w="med" len="med"/>
                      <a:tailEnd type="none" w="med" len="med"/>
                    </a:lnB>
                    <a:solidFill>
                      <a:srgbClr val="C5B357"/>
                    </a:solidFill>
                  </a:tcPr>
                </a:tc>
                <a:tc>
                  <a:txBody>
                    <a:bodyPr/>
                    <a:lstStyle/>
                    <a:p>
                      <a:pPr algn="ctr"/>
                      <a:r>
                        <a:rPr lang="id-ID" b="1" i="0" dirty="0" smtClean="0">
                          <a:solidFill>
                            <a:schemeClr val="tx1"/>
                          </a:solidFill>
                        </a:rPr>
                        <a:t>Sistem Operasi</a:t>
                      </a:r>
                      <a:endParaRPr lang="id-ID" b="1" i="0" dirty="0">
                        <a:solidFill>
                          <a:schemeClr val="tx1"/>
                        </a:solidFill>
                      </a:endParaRPr>
                    </a:p>
                  </a:txBody>
                  <a:tcPr>
                    <a:lnB w="12700" cap="flat" cmpd="sng" algn="ctr">
                      <a:solidFill>
                        <a:schemeClr val="tx1"/>
                      </a:solidFill>
                      <a:prstDash val="solid"/>
                      <a:round/>
                      <a:headEnd type="none" w="med" len="med"/>
                      <a:tailEnd type="none" w="med" len="med"/>
                    </a:lnB>
                    <a:solidFill>
                      <a:srgbClr val="C5B357"/>
                    </a:solidFill>
                  </a:tcPr>
                </a:tc>
                <a:extLst>
                  <a:ext uri="{0D108BD9-81ED-4DB2-BD59-A6C34878D82A}">
                    <a16:rowId xmlns:a16="http://schemas.microsoft.com/office/drawing/2014/main" val="3942685794"/>
                  </a:ext>
                </a:extLst>
              </a:tr>
              <a:tr h="370840">
                <a:tc>
                  <a:txBody>
                    <a:bodyPr/>
                    <a:lstStyle/>
                    <a:p>
                      <a:endParaRPr lang="id-ID" dirty="0" smtClean="0"/>
                    </a:p>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932190"/>
                  </a:ext>
                </a:extLst>
              </a:tr>
              <a:tr h="370840">
                <a:tc>
                  <a:txBody>
                    <a:bodyPr/>
                    <a:lstStyle/>
                    <a:p>
                      <a:endParaRPr lang="id-ID" dirty="0" smtClean="0"/>
                    </a:p>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133723"/>
                  </a:ext>
                </a:extLst>
              </a:tr>
              <a:tr h="370840">
                <a:tc>
                  <a:txBody>
                    <a:bodyPr/>
                    <a:lstStyle/>
                    <a:p>
                      <a:endParaRPr lang="id-ID" dirty="0" smtClean="0"/>
                    </a:p>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d-ID"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4121246"/>
                  </a:ext>
                </a:extLst>
              </a:tr>
            </a:tbl>
          </a:graphicData>
        </a:graphic>
      </p:graphicFrame>
      <p:sp>
        <p:nvSpPr>
          <p:cNvPr id="4" name="Title 1"/>
          <p:cNvSpPr txBox="1">
            <a:spLocks/>
          </p:cNvSpPr>
          <p:nvPr/>
        </p:nvSpPr>
        <p:spPr>
          <a:xfrm>
            <a:off x="457200" y="211183"/>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Arial Rounded MT Bold" pitchFamily="34" charset="0"/>
                <a:ea typeface="+mj-ea"/>
                <a:cs typeface="+mj-cs"/>
              </a:defRPr>
            </a:lvl1pPr>
          </a:lstStyle>
          <a:p>
            <a:r>
              <a:rPr lang="id-ID" dirty="0" smtClean="0"/>
              <a:t>Program Aplikasi vs Sistem Operasi</a:t>
            </a:r>
            <a:endParaRPr lang="id-ID" dirty="0"/>
          </a:p>
        </p:txBody>
      </p:sp>
    </p:spTree>
    <p:extLst>
      <p:ext uri="{BB962C8B-B14F-4D97-AF65-F5344CB8AC3E}">
        <p14:creationId xmlns:p14="http://schemas.microsoft.com/office/powerpoint/2010/main" val="131268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Program Aplikasi vs Sistem Operasi</a:t>
            </a:r>
            <a:endParaRPr lang="id-ID" dirty="0"/>
          </a:p>
        </p:txBody>
      </p:sp>
      <p:sp>
        <p:nvSpPr>
          <p:cNvPr id="3" name="Content Placeholder 2"/>
          <p:cNvSpPr>
            <a:spLocks noGrp="1"/>
          </p:cNvSpPr>
          <p:nvPr>
            <p:ph idx="1"/>
          </p:nvPr>
        </p:nvSpPr>
        <p:spPr/>
        <p:txBody>
          <a:bodyPr/>
          <a:lstStyle/>
          <a:p>
            <a:r>
              <a:rPr lang="id-ID" b="1" dirty="0" smtClean="0"/>
              <a:t>Program aplikasi</a:t>
            </a:r>
            <a:r>
              <a:rPr lang="id-ID" dirty="0" smtClean="0"/>
              <a:t> merupakan perangkat lunak yang dijalankan oleh pengguna untuk mencapai tujuan tertentu</a:t>
            </a:r>
          </a:p>
          <a:p>
            <a:endParaRPr lang="id-ID" dirty="0" smtClean="0"/>
          </a:p>
          <a:p>
            <a:r>
              <a:rPr lang="id-ID" b="1" dirty="0" smtClean="0"/>
              <a:t>Sistem Operasi</a:t>
            </a:r>
            <a:r>
              <a:rPr lang="id-ID" dirty="0" smtClean="0"/>
              <a:t> merupakan perangkat lunak yang “membungkus” perangkat keras agar lebih mudah dimanfaatkan pengguna melalui program aplikasi</a:t>
            </a:r>
          </a:p>
          <a:p>
            <a:endParaRPr lang="id-ID" dirty="0"/>
          </a:p>
        </p:txBody>
      </p:sp>
    </p:spTree>
    <p:extLst>
      <p:ext uri="{BB962C8B-B14F-4D97-AF65-F5344CB8AC3E}">
        <p14:creationId xmlns:p14="http://schemas.microsoft.com/office/powerpoint/2010/main" val="18338787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temuan 1 - Pengenalan dan Sejarah Internet, Web dan Basis D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ertemuan 1 - Pengenalan dan Sejarah Internet, Web dan Basis Data.pptx" id="{D13D5A4A-9CF2-46CD-9915-DFB64A530273}" vid="{920568B1-14A8-451C-BFC0-EEEB5E0D0BE7}"/>
    </a:ext>
  </a:extLst>
</a:theme>
</file>

<file path=docProps/app.xml><?xml version="1.0" encoding="utf-8"?>
<Properties xmlns="http://schemas.openxmlformats.org/officeDocument/2006/extended-properties" xmlns:vt="http://schemas.openxmlformats.org/officeDocument/2006/docPropsVTypes">
  <Template/>
  <TotalTime>3630</TotalTime>
  <Words>1209</Words>
  <Application>Microsoft Office PowerPoint</Application>
  <PresentationFormat>On-screen Show (4:3)</PresentationFormat>
  <Paragraphs>181</Paragraphs>
  <Slides>33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Arial Rounded MT Bold</vt:lpstr>
      <vt:lpstr>Bookman Old Style</vt:lpstr>
      <vt:lpstr>Britannic Bold</vt:lpstr>
      <vt:lpstr>Calibri</vt:lpstr>
      <vt:lpstr>Calibri Light</vt:lpstr>
      <vt:lpstr>Office Theme</vt:lpstr>
      <vt:lpstr>Pertemuan 1 - Pengenalan dan Sejarah Internet, Web dan Basis Data</vt:lpstr>
      <vt:lpstr>PowerPoint Presentation</vt:lpstr>
      <vt:lpstr>Pendahuluan</vt:lpstr>
      <vt:lpstr>Perkembangan sistem operasi</vt:lpstr>
      <vt:lpstr>Komputer Dahulu vs. Sekarang</vt:lpstr>
      <vt:lpstr>Komputer Dahulu vs. Sekarang</vt:lpstr>
      <vt:lpstr>Komponen Sistem Komputer</vt:lpstr>
      <vt:lpstr>Komponen Sistem Komputer</vt:lpstr>
      <vt:lpstr>PowerPoint Presentation</vt:lpstr>
      <vt:lpstr>Program Aplikasi vs Sistem Operasi</vt:lpstr>
      <vt:lpstr>FUNGSI SISTEM OPERASI</vt:lpstr>
      <vt:lpstr>KOMPONEN UTAMA SISTEM OPERASI</vt:lpstr>
      <vt:lpstr>PowerPoint Presentation</vt:lpstr>
      <vt:lpstr>Proses Bootstrap Komputer</vt:lpstr>
      <vt:lpstr>Sejarah Perkembangan SO</vt:lpstr>
      <vt:lpstr>Sejarah Perkembangan SO</vt:lpstr>
      <vt:lpstr>Sejarah Perkembangan SO</vt:lpstr>
      <vt:lpstr>Sejarah Perkembangan SO</vt:lpstr>
      <vt:lpstr>Sejarah Perkembangan SO</vt:lpstr>
      <vt:lpstr>Sejarah Perkembangan SO</vt:lpstr>
      <vt:lpstr>Hari Gini Belajar Sistem Operasi?</vt:lpstr>
      <vt:lpstr>Varian Sistem Operasi</vt:lpstr>
      <vt:lpstr>Merk Dagang Sistem Operasi</vt:lpstr>
      <vt:lpstr>Windows</vt:lpstr>
      <vt:lpstr>Windows</vt:lpstr>
      <vt:lpstr>Macintosh OSX</vt:lpstr>
      <vt:lpstr>Macintosh OSX</vt:lpstr>
      <vt:lpstr>Linux</vt:lpstr>
      <vt:lpstr>Linux</vt:lpstr>
      <vt:lpstr>Android</vt:lpstr>
      <vt:lpstr>Varian Sistem Operasi Lainnya</vt:lpstr>
      <vt:lpstr>TERIMA KASIH</vt:lpstr>
      <vt:lpstr>PowerPoint Presentation</vt:lpstr>
      <vt:lpstr>PowerPoint Presentation</vt:lpstr>
    </vt:vector>
  </TitlesOfParts>
  <Company>Sumatra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Pengenalan Sistem Operasi</dc:title>
  <dc:creator>Wayan Wiprayoga</dc:creator>
  <cp:lastModifiedBy>myUnit</cp:lastModifiedBy>
  <cp:revision>298</cp:revision>
  <dcterms:created xsi:type="dcterms:W3CDTF">2018-01-19T00:32:00Z</dcterms:created>
  <dcterms:modified xsi:type="dcterms:W3CDTF">2021-02-10T07:18:31Z</dcterms:modified>
</cp:coreProperties>
</file>